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</p:sldMasterIdLst>
  <p:notesMasterIdLst>
    <p:notesMasterId r:id="rId28"/>
  </p:notesMasterIdLst>
  <p:handoutMasterIdLst>
    <p:handoutMasterId r:id="rId29"/>
  </p:handoutMasterIdLst>
  <p:sldIdLst>
    <p:sldId id="257" r:id="rId2"/>
    <p:sldId id="271" r:id="rId3"/>
    <p:sldId id="272" r:id="rId4"/>
    <p:sldId id="273" r:id="rId5"/>
    <p:sldId id="303" r:id="rId6"/>
    <p:sldId id="275" r:id="rId7"/>
    <p:sldId id="276" r:id="rId8"/>
    <p:sldId id="278" r:id="rId9"/>
    <p:sldId id="284" r:id="rId10"/>
    <p:sldId id="285" r:id="rId11"/>
    <p:sldId id="286" r:id="rId12"/>
    <p:sldId id="290" r:id="rId13"/>
    <p:sldId id="291" r:id="rId14"/>
    <p:sldId id="292" r:id="rId15"/>
    <p:sldId id="306" r:id="rId16"/>
    <p:sldId id="293" r:id="rId17"/>
    <p:sldId id="288" r:id="rId18"/>
    <p:sldId id="307" r:id="rId19"/>
    <p:sldId id="308" r:id="rId20"/>
    <p:sldId id="295" r:id="rId21"/>
    <p:sldId id="309" r:id="rId22"/>
    <p:sldId id="279" r:id="rId23"/>
    <p:sldId id="304" r:id="rId24"/>
    <p:sldId id="305" r:id="rId25"/>
    <p:sldId id="300" r:id="rId26"/>
    <p:sldId id="281" r:id="rId27"/>
  </p:sldIdLst>
  <p:sldSz cx="9144000" cy="5715000" type="screen16x10"/>
  <p:notesSz cx="69977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E5EB"/>
    <a:srgbClr val="DCE3FF"/>
    <a:srgbClr val="2DFFF1"/>
    <a:srgbClr val="EADEFF"/>
    <a:srgbClr val="89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12" d="100"/>
          <a:sy n="112" d="100"/>
        </p:scale>
        <p:origin x="-904" y="-168"/>
      </p:cViewPr>
      <p:guideLst>
        <p:guide orient="horz" pos="1570"/>
        <p:guide pos="292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8F5-DF58-B24E-BF64-362E9324BB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C01563-3CBD-4FDD-B528-A0F400A38E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777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4826"/>
            <a:ext cx="9144000" cy="164320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4826"/>
            <a:ext cx="9144000" cy="16432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8642"/>
            <a:ext cx="6400800" cy="920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05408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927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927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2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3577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173"/>
            <a:ext cx="8229600" cy="403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2956-BBF5-9D45-8E79-203ACFAE66A8}" type="datetimeFigureOut">
              <a:rPr lang="en-US" smtClean="0"/>
              <a:pPr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4" r:id="rId13"/>
    <p:sldLayoutId id="2147483665" r:id="rId14"/>
    <p:sldLayoutId id="2147483666" r:id="rId15"/>
    <p:sldLayoutId id="2147483668" r:id="rId16"/>
    <p:sldLayoutId id="2147483670" r:id="rId17"/>
    <p:sldLayoutId id="2147483671" r:id="rId18"/>
    <p:sldLayoutId id="2147483672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hyperlink" Target="https://python-visualization.github.io/folium/installing.html%23installation" TargetMode="External"/><Relationship Id="rId12" Type="http://schemas.openxmlformats.org/officeDocument/2006/relationships/hyperlink" Target="https://pypi.org/project/geopy/" TargetMode="External"/><Relationship Id="rId13" Type="http://schemas.openxmlformats.org/officeDocument/2006/relationships/hyperlink" Target="https://plotly.com/python/" TargetMode="External"/><Relationship Id="rId14" Type="http://schemas.openxmlformats.org/officeDocument/2006/relationships/hyperlink" Target="https://plotly.com/python/getting-started/" TargetMode="External"/><Relationship Id="rId15" Type="http://schemas.openxmlformats.org/officeDocument/2006/relationships/hyperlink" Target="https://matplotlib.org/3.1.1/api/cm_api.html" TargetMode="External"/><Relationship Id="rId16" Type="http://schemas.openxmlformats.org/officeDocument/2006/relationships/hyperlink" Target="https://matplotlib.org/users/installing.html" TargetMode="External"/><Relationship Id="rId17" Type="http://schemas.openxmlformats.org/officeDocument/2006/relationships/hyperlink" Target="https://het.as.utexas.edu/HET/Software/Matplotlib/api/colors_api.html" TargetMode="External"/><Relationship Id="rId18" Type="http://schemas.openxmlformats.org/officeDocument/2006/relationships/hyperlink" Target="https://matplotlib.org/2.1.1/api/_as_gen/matplotlib.pyplot.plot.html" TargetMode="External"/><Relationship Id="rId19" Type="http://schemas.openxmlformats.org/officeDocument/2006/relationships/hyperlink" Target="https://matplotlib.org/3.3.3/tutorials/introductory/imag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umpy.org/doc/stable/" TargetMode="External"/><Relationship Id="rId3" Type="http://schemas.openxmlformats.org/officeDocument/2006/relationships/hyperlink" Target="https://numpy.org/install/" TargetMode="External"/><Relationship Id="rId4" Type="http://schemas.openxmlformats.org/officeDocument/2006/relationships/hyperlink" Target="https://pandas.pydata.org/docs/" TargetMode="External"/><Relationship Id="rId5" Type="http://schemas.openxmlformats.org/officeDocument/2006/relationships/hyperlink" Target="https://pandas.pydata.org/docs/getting_started/index.html" TargetMode="External"/><Relationship Id="rId6" Type="http://schemas.openxmlformats.org/officeDocument/2006/relationships/hyperlink" Target="https://docs.python.org/3/library/json.html" TargetMode="External"/><Relationship Id="rId7" Type="http://schemas.openxmlformats.org/officeDocument/2006/relationships/hyperlink" Target="https://pypi.org/project/requests/" TargetMode="External"/><Relationship Id="rId8" Type="http://schemas.openxmlformats.org/officeDocument/2006/relationships/hyperlink" Target="https://scikit-learn.org/stable/" TargetMode="External"/><Relationship Id="rId9" Type="http://schemas.openxmlformats.org/officeDocument/2006/relationships/hyperlink" Target="https://scikit-learn.org/stable/install.html" TargetMode="External"/><Relationship Id="rId10" Type="http://schemas.openxmlformats.org/officeDocument/2006/relationships/hyperlink" Target="https://python-visualization.github.io/foliu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che.com/places-to-live/c/san-diego-county-ca/" TargetMode="External"/><Relationship Id="rId4" Type="http://schemas.openxmlformats.org/officeDocument/2006/relationships/hyperlink" Target="https://www.trulia.com/CA/San_Dieg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emplate:Neighborhoods_of_San_Diego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Capstone Project </a:t>
            </a:r>
            <a:r>
              <a:rPr lang="mr-IN" sz="3200" dirty="0" smtClean="0"/>
              <a:t>–</a:t>
            </a:r>
            <a:r>
              <a:rPr lang="en-US" sz="3200" dirty="0" smtClean="0"/>
              <a:t> The Battle of Neighborhoods</a:t>
            </a:r>
            <a:r>
              <a:rPr lang="en-US" sz="4000" dirty="0" smtClean="0"/>
              <a:t> 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811561" y="5193393"/>
            <a:ext cx="1666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© JG 2021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Explore </a:t>
            </a:r>
            <a:r>
              <a:rPr lang="en-US" sz="2800" dirty="0"/>
              <a:t>San </a:t>
            </a:r>
            <a:r>
              <a:rPr lang="en-US" sz="2800" dirty="0" smtClean="0"/>
              <a:t>Diego Neighborhoods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09478"/>
            <a:ext cx="8839199" cy="4438822"/>
          </a:xfrm>
        </p:spPr>
        <p:txBody>
          <a:bodyPr>
            <a:normAutofit/>
          </a:bodyPr>
          <a:lstStyle/>
          <a:p>
            <a:pPr marL="256032" indent="-256032">
              <a:buFont typeface="+mj-lt"/>
              <a:buAutoNum type="arabicPeriod" startAt="3"/>
            </a:pPr>
            <a:r>
              <a:rPr lang="en-US" sz="1600" dirty="0" smtClean="0"/>
              <a:t>Explore and segment San Diego</a:t>
            </a:r>
            <a:r>
              <a:rPr lang="en-US" sz="1600" dirty="0" smtClean="0"/>
              <a:t> </a:t>
            </a:r>
            <a:r>
              <a:rPr lang="en-US" sz="1600" dirty="0"/>
              <a:t>neighborhoods </a:t>
            </a:r>
            <a:r>
              <a:rPr lang="en-US" sz="1600" dirty="0" smtClean="0"/>
              <a:t>using </a:t>
            </a:r>
            <a:r>
              <a:rPr lang="en-US" sz="1600" b="1" dirty="0" smtClean="0"/>
              <a:t>Foursquare API </a:t>
            </a:r>
          </a:p>
          <a:p>
            <a:pPr marL="475488" lvl="1" indent="-164592"/>
            <a:r>
              <a:rPr lang="en-US" sz="1200" dirty="0"/>
              <a:t>S</a:t>
            </a:r>
            <a:r>
              <a:rPr lang="en-US" sz="1200" dirty="0" smtClean="0"/>
              <a:t>et </a:t>
            </a:r>
            <a:r>
              <a:rPr lang="en-US" sz="1200" dirty="0"/>
              <a:t>the limit as 100 venue and the radius 1000 meter for each neighborhood from their given latitude and longitude value. </a:t>
            </a:r>
            <a:endParaRPr lang="en-US" sz="1200" dirty="0" smtClean="0"/>
          </a:p>
          <a:p>
            <a:pPr marL="475488" lvl="1" indent="-164592"/>
            <a:r>
              <a:rPr lang="en-US" sz="1200" dirty="0"/>
              <a:t>N</a:t>
            </a:r>
            <a:r>
              <a:rPr lang="en-US" sz="1200" dirty="0" smtClean="0"/>
              <a:t>umber </a:t>
            </a:r>
            <a:r>
              <a:rPr lang="en-US" sz="1200" dirty="0"/>
              <a:t>of venues returned by </a:t>
            </a:r>
            <a:r>
              <a:rPr lang="en-US" sz="1200" dirty="0" smtClean="0"/>
              <a:t>Foursquare</a:t>
            </a:r>
            <a:r>
              <a:rPr lang="en-US" sz="1200" dirty="0"/>
              <a:t> </a:t>
            </a:r>
            <a:r>
              <a:rPr lang="en-US" sz="1200" dirty="0" smtClean="0"/>
              <a:t>: </a:t>
            </a:r>
            <a:r>
              <a:rPr lang="en-US" sz="1200" b="1" dirty="0" smtClean="0"/>
              <a:t>10283</a:t>
            </a:r>
            <a:endParaRPr lang="en-US" sz="1200" b="1" dirty="0"/>
          </a:p>
          <a:p>
            <a:pPr marL="475488" lvl="1" indent="-164592"/>
            <a:r>
              <a:rPr lang="en-US" sz="1200" dirty="0" smtClean="0"/>
              <a:t>N</a:t>
            </a:r>
            <a:r>
              <a:rPr lang="en-US" sz="1200" dirty="0" smtClean="0"/>
              <a:t>umber </a:t>
            </a:r>
            <a:r>
              <a:rPr lang="en-US" sz="1200" dirty="0"/>
              <a:t>of unique venue </a:t>
            </a:r>
            <a:r>
              <a:rPr lang="en-US" sz="1200" dirty="0" smtClean="0"/>
              <a:t>category : </a:t>
            </a:r>
            <a:r>
              <a:rPr lang="en-US" sz="1200" b="1" dirty="0" smtClean="0"/>
              <a:t>510</a:t>
            </a:r>
          </a:p>
          <a:p>
            <a:pPr marL="475488" lvl="1" indent="-164592"/>
            <a:r>
              <a:rPr lang="en-US" sz="1200" dirty="0" smtClean="0"/>
              <a:t>Below is the </a:t>
            </a:r>
            <a:r>
              <a:rPr lang="en-US" sz="1200" dirty="0" smtClean="0"/>
              <a:t>dataframe containing</a:t>
            </a:r>
            <a:r>
              <a:rPr lang="en-US" sz="1200" dirty="0" smtClean="0"/>
              <a:t> </a:t>
            </a:r>
            <a:r>
              <a:rPr lang="en-US" sz="1200" dirty="0"/>
              <a:t>v</a:t>
            </a:r>
            <a:r>
              <a:rPr lang="en-US" sz="1200" dirty="0" smtClean="0"/>
              <a:t>enues, v</a:t>
            </a:r>
            <a:r>
              <a:rPr lang="en-US" sz="1200" dirty="0" smtClean="0"/>
              <a:t>enue categories</a:t>
            </a:r>
            <a:r>
              <a:rPr lang="en-US" sz="1200" dirty="0"/>
              <a:t>, , latitude, </a:t>
            </a:r>
            <a:r>
              <a:rPr lang="en-US" sz="1200" dirty="0" smtClean="0"/>
              <a:t>and longitude of each neighborhood returned by Foursquare: </a:t>
            </a:r>
            <a:endParaRPr lang="en-US" sz="1200" dirty="0"/>
          </a:p>
        </p:txBody>
      </p:sp>
      <p:pic>
        <p:nvPicPr>
          <p:cNvPr id="4" name="Picture 3" descr="sd_hoods_lat_lng_venues_fi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0" y="2494114"/>
            <a:ext cx="8606785" cy="19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6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2773" y="4762500"/>
            <a:ext cx="8572766" cy="8050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Number of Venues in each Neighborhood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731" y="952783"/>
            <a:ext cx="8810169" cy="4724118"/>
          </a:xfrm>
        </p:spPr>
        <p:txBody>
          <a:bodyPr>
            <a:normAutofit/>
          </a:bodyPr>
          <a:lstStyle/>
          <a:p>
            <a:pPr marL="182880" indent="-274320">
              <a:buFont typeface="+mj-lt"/>
              <a:buAutoNum type="arabicPeriod" startAt="4"/>
            </a:pPr>
            <a:r>
              <a:rPr lang="en-US" sz="1600" dirty="0" smtClean="0"/>
              <a:t>Bar chart showing number of venues in each neighborhoods</a:t>
            </a:r>
            <a:endParaRPr lang="en-US" sz="1600" dirty="0"/>
          </a:p>
          <a:p>
            <a:pPr marL="0" indent="0">
              <a:buNone/>
            </a:pPr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Linda Vista,  Serra Mesa, Mira Mesa, Torrey Pines</a:t>
            </a:r>
            <a:r>
              <a:rPr lang="en-US" sz="1400" dirty="0" smtClean="0">
                <a:solidFill>
                  <a:srgbClr val="FFFFFF"/>
                </a:solidFill>
              </a:rPr>
              <a:t>, </a:t>
            </a:r>
            <a:r>
              <a:rPr lang="en-US" sz="1400" dirty="0" smtClean="0">
                <a:solidFill>
                  <a:srgbClr val="FFFFFF"/>
                </a:solidFill>
              </a:rPr>
              <a:t>Hillcrest, Village </a:t>
            </a:r>
            <a:r>
              <a:rPr lang="en-US" sz="1400" dirty="0">
                <a:solidFill>
                  <a:srgbClr val="FFFFFF"/>
                </a:solidFill>
              </a:rPr>
              <a:t>of La </a:t>
            </a:r>
            <a:r>
              <a:rPr lang="en-US" sz="1400" dirty="0" smtClean="0">
                <a:solidFill>
                  <a:srgbClr val="FFFFFF"/>
                </a:solidFill>
              </a:rPr>
              <a:t>Jolla, </a:t>
            </a:r>
            <a:r>
              <a:rPr lang="en-US" sz="1400" dirty="0">
                <a:solidFill>
                  <a:srgbClr val="FFFFFF"/>
                </a:solidFill>
              </a:rPr>
              <a:t>and many other neighborhoods have reached the </a:t>
            </a:r>
            <a:r>
              <a:rPr lang="en-US" sz="1400" b="1" dirty="0" smtClean="0">
                <a:solidFill>
                  <a:srgbClr val="FFFFFF"/>
                </a:solidFill>
              </a:rPr>
              <a:t>100</a:t>
            </a:r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limit of venues. On the other hand, </a:t>
            </a:r>
            <a:r>
              <a:rPr lang="en-US" sz="1400" dirty="0" smtClean="0">
                <a:solidFill>
                  <a:srgbClr val="FFFFFF"/>
                </a:solidFill>
              </a:rPr>
              <a:t>Burlingame </a:t>
            </a:r>
            <a:r>
              <a:rPr lang="en-US" sz="1400" dirty="0">
                <a:solidFill>
                  <a:srgbClr val="FFFFFF"/>
                </a:solidFill>
              </a:rPr>
              <a:t>and </a:t>
            </a:r>
            <a:r>
              <a:rPr lang="en-US" sz="1400" dirty="0" smtClean="0">
                <a:solidFill>
                  <a:srgbClr val="FFFFFF"/>
                </a:solidFill>
              </a:rPr>
              <a:t>Core </a:t>
            </a:r>
            <a:r>
              <a:rPr lang="en-US" sz="1400" dirty="0">
                <a:solidFill>
                  <a:srgbClr val="FFFFFF"/>
                </a:solidFill>
              </a:rPr>
              <a:t>have less than </a:t>
            </a:r>
            <a:r>
              <a:rPr lang="en-US" sz="1400" b="1" dirty="0" smtClean="0">
                <a:solidFill>
                  <a:srgbClr val="FFFFFF"/>
                </a:solidFill>
              </a:rPr>
              <a:t>50</a:t>
            </a:r>
            <a:r>
              <a:rPr lang="en-US" sz="1400" dirty="0" smtClean="0">
                <a:solidFill>
                  <a:srgbClr val="FFFFFF"/>
                </a:solidFill>
              </a:rPr>
              <a:t> venues. </a:t>
            </a:r>
            <a:r>
              <a:rPr lang="en-US" sz="1400" dirty="0">
                <a:solidFill>
                  <a:srgbClr val="FFFFFF"/>
                </a:solidFill>
              </a:rPr>
              <a:t>N</a:t>
            </a:r>
            <a:r>
              <a:rPr lang="en-US" sz="1400" dirty="0" smtClean="0">
                <a:solidFill>
                  <a:srgbClr val="FFFFFF"/>
                </a:solidFill>
              </a:rPr>
              <a:t>eighborhoods having </a:t>
            </a:r>
            <a:r>
              <a:rPr lang="en-US" sz="1400" b="1" dirty="0" smtClean="0">
                <a:solidFill>
                  <a:srgbClr val="FFFFFF"/>
                </a:solidFill>
              </a:rPr>
              <a:t>100</a:t>
            </a:r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or more </a:t>
            </a:r>
            <a:r>
              <a:rPr lang="en-US" sz="1400" dirty="0" smtClean="0">
                <a:solidFill>
                  <a:srgbClr val="FFFFFF"/>
                </a:solidFill>
              </a:rPr>
              <a:t>venues have been considered for the rest of the analysis. 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 descr="sd_hoods_venues_100_fig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91" y="1289868"/>
            <a:ext cx="6951197" cy="33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2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Analyze Each Neighborhood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76" y="952783"/>
            <a:ext cx="8878935" cy="4647917"/>
          </a:xfrm>
        </p:spPr>
        <p:txBody>
          <a:bodyPr>
            <a:normAutofit/>
          </a:bodyPr>
          <a:lstStyle/>
          <a:p>
            <a:pPr marL="256032" indent="-256032">
              <a:buFont typeface="+mj-lt"/>
              <a:buAutoNum type="arabicPeriod" startAt="5"/>
            </a:pPr>
            <a:r>
              <a:rPr lang="en-US" sz="1600" dirty="0" smtClean="0"/>
              <a:t>Analyze each neighborhood having </a:t>
            </a:r>
            <a:r>
              <a:rPr lang="en-US" sz="1600" b="1" dirty="0"/>
              <a:t>100 </a:t>
            </a:r>
            <a:r>
              <a:rPr lang="en-US" sz="1600" dirty="0"/>
              <a:t>or more venues</a:t>
            </a:r>
            <a:endParaRPr lang="en-US" sz="1600" dirty="0" smtClean="0"/>
          </a:p>
          <a:p>
            <a:pPr marL="466344" lvl="1" indent="-192024"/>
            <a:r>
              <a:rPr lang="en-US" sz="1200" dirty="0"/>
              <a:t>N</a:t>
            </a:r>
            <a:r>
              <a:rPr lang="en-US" sz="1200" dirty="0" smtClean="0"/>
              <a:t>umber </a:t>
            </a:r>
            <a:r>
              <a:rPr lang="en-US" sz="1200" dirty="0"/>
              <a:t>of neighborhoods having 100 or more venues</a:t>
            </a:r>
            <a:r>
              <a:rPr lang="en-US" sz="1200" dirty="0" smtClean="0"/>
              <a:t>: </a:t>
            </a:r>
            <a:r>
              <a:rPr lang="en-US" sz="1200" b="1" dirty="0" smtClean="0"/>
              <a:t>84</a:t>
            </a:r>
            <a:endParaRPr lang="en-US" sz="1200" dirty="0" smtClean="0"/>
          </a:p>
          <a:p>
            <a:pPr marL="466344" lvl="1" indent="-192024"/>
            <a:r>
              <a:rPr lang="en-US" sz="1200" dirty="0"/>
              <a:t>No of unique venues</a:t>
            </a:r>
            <a:r>
              <a:rPr lang="en-US" sz="1200" dirty="0" smtClean="0"/>
              <a:t>: </a:t>
            </a:r>
            <a:r>
              <a:rPr lang="en-US" sz="1200" b="1" dirty="0" smtClean="0"/>
              <a:t>491</a:t>
            </a:r>
          </a:p>
          <a:p>
            <a:pPr marL="466344" lvl="1" indent="-192024"/>
            <a:r>
              <a:rPr lang="en-US" sz="1200" dirty="0" smtClean="0"/>
              <a:t>Dataframe displaying the </a:t>
            </a:r>
            <a:r>
              <a:rPr lang="en-US" sz="1200" b="1" dirty="0" smtClean="0"/>
              <a:t>top 10 venues </a:t>
            </a:r>
            <a:r>
              <a:rPr lang="en-US" sz="1200" dirty="0" smtClean="0"/>
              <a:t>for each neighborhood:</a:t>
            </a:r>
            <a:endParaRPr lang="en-US" sz="1200" dirty="0" smtClean="0"/>
          </a:p>
        </p:txBody>
      </p:sp>
      <p:pic>
        <p:nvPicPr>
          <p:cNvPr id="5" name="Picture 4" descr="sd_hoods_top10_venues_fig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4" y="2007921"/>
            <a:ext cx="8686800" cy="26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4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Modeling using </a:t>
            </a:r>
            <a:r>
              <a:rPr lang="en-US" sz="2400" i="1" dirty="0" smtClean="0"/>
              <a:t>K</a:t>
            </a:r>
            <a:r>
              <a:rPr lang="en-US" sz="2400" dirty="0" smtClean="0"/>
              <a:t>-</a:t>
            </a:r>
            <a:r>
              <a:rPr lang="en-US" sz="2400" dirty="0" smtClean="0"/>
              <a:t>means Clustering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17" y="986800"/>
            <a:ext cx="4565421" cy="4467398"/>
          </a:xfrm>
        </p:spPr>
        <p:txBody>
          <a:bodyPr>
            <a:noAutofit/>
          </a:bodyPr>
          <a:lstStyle/>
          <a:p>
            <a:pPr marL="256032" indent="-256032">
              <a:buFont typeface="+mj-lt"/>
              <a:buAutoNum type="arabicPeriod" startAt="6"/>
            </a:pPr>
            <a:r>
              <a:rPr lang="en-US" sz="1600" dirty="0"/>
              <a:t>Cluster Neighborhoods using </a:t>
            </a:r>
            <a:r>
              <a:rPr lang="en-US" sz="1600" b="1" i="1" dirty="0"/>
              <a:t>K</a:t>
            </a:r>
            <a:r>
              <a:rPr lang="en-US" sz="1600" b="1" dirty="0"/>
              <a:t>-</a:t>
            </a:r>
            <a:r>
              <a:rPr lang="en-US" sz="1600" b="1" dirty="0" smtClean="0"/>
              <a:t>means</a:t>
            </a:r>
          </a:p>
          <a:p>
            <a:pPr marL="560070" lvl="1">
              <a:buFont typeface="Wingdings" charset="2"/>
              <a:buChar char="§"/>
            </a:pPr>
            <a:r>
              <a:rPr lang="en-US" sz="1600" dirty="0" smtClean="0"/>
              <a:t>Selecting the optimal value for </a:t>
            </a:r>
            <a:r>
              <a:rPr lang="en-US" sz="1600" b="1" i="1" dirty="0" smtClean="0"/>
              <a:t>k  </a:t>
            </a:r>
            <a:endParaRPr lang="en-US" sz="1600" dirty="0"/>
          </a:p>
          <a:p>
            <a:pPr marL="274320" lvl="1" indent="0">
              <a:buNone/>
            </a:pPr>
            <a:r>
              <a:rPr lang="en-US" sz="1200" dirty="0" smtClean="0"/>
              <a:t>T</a:t>
            </a:r>
            <a:r>
              <a:rPr lang="en-US" sz="1200" dirty="0" smtClean="0"/>
              <a:t>he value of </a:t>
            </a:r>
            <a:r>
              <a:rPr lang="en-US" sz="1200" b="1" i="1" dirty="0" smtClean="0"/>
              <a:t>k</a:t>
            </a:r>
            <a:r>
              <a:rPr lang="en-US" sz="1200" dirty="0" smtClean="0"/>
              <a:t> is set to </a:t>
            </a:r>
            <a:r>
              <a:rPr lang="en-US" sz="1200" b="1" dirty="0" smtClean="0"/>
              <a:t>6</a:t>
            </a:r>
            <a:r>
              <a:rPr lang="en-US" sz="1200" dirty="0" smtClean="0"/>
              <a:t> (</a:t>
            </a:r>
            <a:r>
              <a:rPr lang="en-US" sz="1200" b="1" i="1" dirty="0" smtClean="0"/>
              <a:t>k</a:t>
            </a:r>
            <a:r>
              <a:rPr lang="en-US" sz="1200" dirty="0" smtClean="0"/>
              <a:t>=</a:t>
            </a:r>
            <a:r>
              <a:rPr lang="en-US" sz="1200" b="1" dirty="0" smtClean="0"/>
              <a:t>6</a:t>
            </a:r>
            <a:r>
              <a:rPr lang="en-US" sz="1200" dirty="0" smtClean="0"/>
              <a:t>) using the </a:t>
            </a:r>
            <a:r>
              <a:rPr lang="en-US" sz="1200" b="1" dirty="0" smtClean="0"/>
              <a:t>Elbow Method </a:t>
            </a:r>
          </a:p>
          <a:p>
            <a:pPr marL="274320" lvl="1" indent="0">
              <a:buNone/>
            </a:pPr>
            <a:r>
              <a:rPr lang="en-US" sz="1200" dirty="0" smtClean="0"/>
              <a:t>which gives </a:t>
            </a:r>
            <a:r>
              <a:rPr lang="en-US" sz="1200" dirty="0"/>
              <a:t>the value of </a:t>
            </a:r>
            <a:r>
              <a:rPr lang="en-US" sz="1200" b="1" i="1" dirty="0" smtClean="0"/>
              <a:t>k</a:t>
            </a:r>
            <a:r>
              <a:rPr lang="en-US" sz="1200" dirty="0" smtClean="0"/>
              <a:t> </a:t>
            </a:r>
            <a:r>
              <a:rPr lang="en-US" sz="1200" dirty="0"/>
              <a:t>such that the </a:t>
            </a:r>
            <a:r>
              <a:rPr lang="en-US" sz="1200" dirty="0" smtClean="0"/>
              <a:t>total</a:t>
            </a:r>
          </a:p>
          <a:p>
            <a:pPr marL="274320" lvl="1" indent="0">
              <a:buNone/>
            </a:pPr>
            <a:r>
              <a:rPr lang="en-US" sz="1200" dirty="0" smtClean="0"/>
              <a:t> </a:t>
            </a:r>
            <a:r>
              <a:rPr lang="en-US" sz="1200" b="1" dirty="0" smtClean="0"/>
              <a:t>within</a:t>
            </a:r>
            <a:r>
              <a:rPr lang="en-US" sz="1200" b="1" dirty="0"/>
              <a:t>-cluster variation </a:t>
            </a:r>
            <a:r>
              <a:rPr lang="en-US" sz="1200" dirty="0"/>
              <a:t>(or error) is </a:t>
            </a:r>
            <a:r>
              <a:rPr lang="en-US" sz="1200" dirty="0" smtClean="0"/>
              <a:t>minimum</a:t>
            </a:r>
            <a:endParaRPr lang="en-US" sz="16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246888" lvl="1" indent="0">
              <a:buNone/>
            </a:pPr>
            <a:endParaRPr lang="en-US" sz="1400" dirty="0"/>
          </a:p>
        </p:txBody>
      </p:sp>
      <p:pic>
        <p:nvPicPr>
          <p:cNvPr id="4" name="Picture 3" descr="sd_elbow_method_fig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60" y="2335893"/>
            <a:ext cx="5541237" cy="323169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04764" y="1247602"/>
            <a:ext cx="4565421" cy="4319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buFont typeface="Wingdings" charset="2"/>
              <a:buChar char="§"/>
            </a:pPr>
            <a:r>
              <a:rPr lang="en-US" sz="1600" dirty="0"/>
              <a:t>Modeling using </a:t>
            </a:r>
            <a:r>
              <a:rPr lang="en-US" sz="1600" b="1" i="1" dirty="0"/>
              <a:t>K</a:t>
            </a:r>
            <a:r>
              <a:rPr lang="en-US" sz="1600" b="1" dirty="0"/>
              <a:t>-means Clustering</a:t>
            </a:r>
            <a:endParaRPr lang="en-US" sz="1600" dirty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246888" lvl="1" indent="0">
              <a:buNone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438912" lvl="1" indent="-192024">
              <a:buFont typeface="+mj-lt"/>
              <a:buAutoNum type="arabicPeriod"/>
            </a:pPr>
            <a:endParaRPr lang="en-US" sz="1400" dirty="0" smtClean="0"/>
          </a:p>
          <a:p>
            <a:pPr marL="246888" lvl="1" indent="0">
              <a:buFont typeface="Arial"/>
              <a:buNone/>
            </a:pPr>
            <a:endParaRPr lang="en-US" sz="1400" dirty="0"/>
          </a:p>
        </p:txBody>
      </p:sp>
      <p:pic>
        <p:nvPicPr>
          <p:cNvPr id="7" name="Picture 6" descr="k_means_modeling_scrip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/>
          <a:stretch/>
        </p:blipFill>
        <p:spPr>
          <a:xfrm>
            <a:off x="4495800" y="1746250"/>
            <a:ext cx="4398022" cy="18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8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dirty="0"/>
              <a:t>Modeling using </a:t>
            </a:r>
            <a:r>
              <a:rPr lang="en-US" sz="2800" i="1" dirty="0"/>
              <a:t>K</a:t>
            </a:r>
            <a:r>
              <a:rPr lang="en-US" sz="2800" dirty="0"/>
              <a:t>-means Clustering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53" y="1066173"/>
            <a:ext cx="8776879" cy="4433381"/>
          </a:xfrm>
        </p:spPr>
        <p:txBody>
          <a:bodyPr>
            <a:normAutofit/>
          </a:bodyPr>
          <a:lstStyle/>
          <a:p>
            <a:pPr marL="285750" lvl="1">
              <a:buFont typeface="Wingdings" charset="2"/>
              <a:buChar char="§"/>
            </a:pPr>
            <a:r>
              <a:rPr lang="en-US" sz="1600" dirty="0"/>
              <a:t>Dataframe including </a:t>
            </a:r>
            <a:r>
              <a:rPr lang="en-US" sz="1600" b="1" dirty="0"/>
              <a:t>cluster labels </a:t>
            </a:r>
            <a:r>
              <a:rPr lang="en-US" sz="1600" dirty="0"/>
              <a:t>as well as the </a:t>
            </a:r>
            <a:r>
              <a:rPr lang="en-US" sz="1600" b="1" dirty="0"/>
              <a:t>top 10 venues </a:t>
            </a:r>
            <a:r>
              <a:rPr lang="en-US" sz="1600" dirty="0"/>
              <a:t>for </a:t>
            </a:r>
            <a:r>
              <a:rPr lang="en-US" sz="1600" dirty="0" smtClean="0"/>
              <a:t>each neighborhood 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sd_hoods_cluster_labels_fig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3" y="1572787"/>
            <a:ext cx="8382473" cy="32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94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dirty="0"/>
              <a:t>Modeling using </a:t>
            </a:r>
            <a:r>
              <a:rPr lang="en-US" sz="2800" i="1" dirty="0"/>
              <a:t>K</a:t>
            </a:r>
            <a:r>
              <a:rPr lang="en-US" sz="2800" dirty="0"/>
              <a:t>-means Clustering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53" y="1066173"/>
            <a:ext cx="8776879" cy="443338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600" dirty="0" smtClean="0"/>
              <a:t>V</a:t>
            </a:r>
            <a:r>
              <a:rPr lang="en-US" sz="1600" dirty="0" smtClean="0"/>
              <a:t>isualizing </a:t>
            </a:r>
            <a:r>
              <a:rPr lang="en-US" sz="1600" dirty="0"/>
              <a:t>the resulting </a:t>
            </a:r>
            <a:r>
              <a:rPr lang="en-US" sz="1600" dirty="0" smtClean="0"/>
              <a:t>clusters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 descr="sd_map_clusters_fig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05" y="1463683"/>
            <a:ext cx="6713065" cy="40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7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4241" y="4643004"/>
            <a:ext cx="8904792" cy="9812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Explore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241" y="930104"/>
            <a:ext cx="8904792" cy="4694181"/>
          </a:xfrm>
        </p:spPr>
        <p:txBody>
          <a:bodyPr>
            <a:normAutofit lnSpcReduction="10000"/>
          </a:bodyPr>
          <a:lstStyle/>
          <a:p>
            <a:pPr marL="91440" indent="-274320">
              <a:buFont typeface="+mj-lt"/>
              <a:buAutoNum type="arabicPeriod" startAt="7"/>
            </a:pPr>
            <a:r>
              <a:rPr lang="en-US" sz="1600" dirty="0" smtClean="0"/>
              <a:t>Exploring each Cluster </a:t>
            </a:r>
          </a:p>
          <a:p>
            <a:pPr marL="491490" lvl="1" indent="-274320">
              <a:buFont typeface="Wingdings" charset="2"/>
              <a:buChar char="§"/>
            </a:pPr>
            <a:r>
              <a:rPr lang="en-US" sz="1200" dirty="0" smtClean="0"/>
              <a:t>Bar chart showing number of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common venues in each Cluster</a:t>
            </a:r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491490" lvl="1" indent="-274320">
              <a:buFont typeface="Wingdings" charset="2"/>
              <a:buChar char="§"/>
            </a:pPr>
            <a:endParaRPr lang="en-US" sz="1200" dirty="0"/>
          </a:p>
          <a:p>
            <a:pPr marL="491490" lvl="1" indent="-274320">
              <a:buFont typeface="Wingdings" charset="2"/>
              <a:buChar char="§"/>
            </a:pPr>
            <a:endParaRPr lang="en-US" sz="1200" dirty="0" smtClean="0"/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-0: </a:t>
            </a:r>
            <a:r>
              <a:rPr lang="en-US" sz="900" dirty="0" smtClean="0">
                <a:solidFill>
                  <a:srgbClr val="FFFFFF"/>
                </a:solidFill>
              </a:rPr>
              <a:t>offices </a:t>
            </a:r>
            <a:r>
              <a:rPr lang="en-US" sz="900" dirty="0">
                <a:solidFill>
                  <a:srgbClr val="FFFFFF"/>
                </a:solidFill>
              </a:rPr>
              <a:t>and automotive </a:t>
            </a:r>
            <a:r>
              <a:rPr lang="en-US" sz="900" dirty="0" smtClean="0">
                <a:solidFill>
                  <a:srgbClr val="FFFFFF"/>
                </a:solidFill>
              </a:rPr>
              <a:t>shops </a:t>
            </a:r>
            <a:endParaRPr lang="en-US" sz="900" dirty="0">
              <a:solidFill>
                <a:srgbClr val="FFFFFF"/>
              </a:solidFill>
            </a:endParaRPr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-1: </a:t>
            </a:r>
            <a:r>
              <a:rPr lang="en-US" sz="900" dirty="0" smtClean="0">
                <a:solidFill>
                  <a:srgbClr val="FFFFFF"/>
                </a:solidFill>
              </a:rPr>
              <a:t>Multiple </a:t>
            </a:r>
            <a:r>
              <a:rPr lang="en-US" sz="900" dirty="0">
                <a:solidFill>
                  <a:srgbClr val="FFFFFF"/>
                </a:solidFill>
              </a:rPr>
              <a:t>Venues - residential buildings, college </a:t>
            </a:r>
            <a:r>
              <a:rPr lang="en-US" sz="900" dirty="0" smtClean="0">
                <a:solidFill>
                  <a:srgbClr val="FFFFFF"/>
                </a:solidFill>
              </a:rPr>
              <a:t>buildings</a:t>
            </a:r>
            <a:r>
              <a:rPr lang="en-US" sz="900" dirty="0">
                <a:solidFill>
                  <a:srgbClr val="FFFFFF"/>
                </a:solidFill>
              </a:rPr>
              <a:t>, Salon, office</a:t>
            </a:r>
            <a:r>
              <a:rPr lang="en-US" sz="900" dirty="0" smtClean="0">
                <a:solidFill>
                  <a:srgbClr val="FFFFFF"/>
                </a:solidFill>
              </a:rPr>
              <a:t>, bank. restaurants</a:t>
            </a:r>
            <a:endParaRPr lang="en-US" sz="900" dirty="0">
              <a:solidFill>
                <a:srgbClr val="FFFFFF"/>
              </a:solidFill>
            </a:endParaRPr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-2: </a:t>
            </a:r>
            <a:r>
              <a:rPr lang="en-US" sz="900" dirty="0" smtClean="0">
                <a:solidFill>
                  <a:srgbClr val="FFFFFF"/>
                </a:solidFill>
              </a:rPr>
              <a:t>Government buildings</a:t>
            </a:r>
            <a:endParaRPr lang="en-US" sz="900" dirty="0">
              <a:solidFill>
                <a:srgbClr val="FFFFFF"/>
              </a:solidFill>
            </a:endParaRPr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-3: </a:t>
            </a:r>
            <a:r>
              <a:rPr lang="en-US" sz="900" dirty="0" smtClean="0">
                <a:solidFill>
                  <a:srgbClr val="FFFFFF"/>
                </a:solidFill>
              </a:rPr>
              <a:t>Doctor's </a:t>
            </a:r>
            <a:r>
              <a:rPr lang="en-US" sz="900" dirty="0">
                <a:solidFill>
                  <a:srgbClr val="FFFFFF"/>
                </a:solidFill>
              </a:rPr>
              <a:t>and dentist's </a:t>
            </a:r>
            <a:r>
              <a:rPr lang="en-US" sz="900" dirty="0" smtClean="0">
                <a:solidFill>
                  <a:srgbClr val="FFFFFF"/>
                </a:solidFill>
              </a:rPr>
              <a:t>place </a:t>
            </a:r>
            <a:endParaRPr lang="en-US" sz="900" dirty="0">
              <a:solidFill>
                <a:srgbClr val="FFFFFF"/>
              </a:solidFill>
            </a:endParaRPr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-4: </a:t>
            </a:r>
            <a:r>
              <a:rPr lang="en-US" sz="900" dirty="0" smtClean="0">
                <a:solidFill>
                  <a:srgbClr val="FFFFFF"/>
                </a:solidFill>
              </a:rPr>
              <a:t>Zoo exhibit</a:t>
            </a:r>
            <a:endParaRPr lang="en-US" sz="900" dirty="0">
              <a:solidFill>
                <a:srgbClr val="FFFFFF"/>
              </a:solidFill>
            </a:endParaRPr>
          </a:p>
          <a:p>
            <a:pPr marL="137160" indent="-137160">
              <a:buFont typeface="+mj-lt"/>
              <a:buAutoNum type="arabicPeriod"/>
            </a:pPr>
            <a:r>
              <a:rPr lang="en-US" sz="900" dirty="0" smtClean="0">
                <a:solidFill>
                  <a:srgbClr val="FFFFFF"/>
                </a:solidFill>
              </a:rPr>
              <a:t>Cluster</a:t>
            </a:r>
            <a:r>
              <a:rPr lang="en-US" sz="900" dirty="0">
                <a:solidFill>
                  <a:srgbClr val="FFFFFF"/>
                </a:solidFill>
              </a:rPr>
              <a:t>-5: </a:t>
            </a:r>
            <a:r>
              <a:rPr lang="en-US" sz="900" dirty="0" smtClean="0">
                <a:solidFill>
                  <a:srgbClr val="FFFFFF"/>
                </a:solidFill>
              </a:rPr>
              <a:t>Automotive shops</a:t>
            </a:r>
            <a:endParaRPr lang="en-US" sz="900" dirty="0" smtClean="0">
              <a:solidFill>
                <a:srgbClr val="FFFFFF"/>
              </a:solidFill>
            </a:endParaRPr>
          </a:p>
        </p:txBody>
      </p:sp>
      <p:pic>
        <p:nvPicPr>
          <p:cNvPr id="5" name="Picture 4" descr="sd_venue_numbers_ineach_cluster_fig10_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6711" r="5496" b="2929"/>
          <a:stretch/>
        </p:blipFill>
        <p:spPr>
          <a:xfrm>
            <a:off x="381000" y="1449193"/>
            <a:ext cx="6298046" cy="3193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4200" y="1409700"/>
            <a:ext cx="202979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Cluster</a:t>
            </a:r>
            <a:r>
              <a:rPr lang="en-US" sz="1400" b="1" dirty="0">
                <a:solidFill>
                  <a:srgbClr val="0000FF"/>
                </a:solidFill>
              </a:rPr>
              <a:t>-</a:t>
            </a:r>
            <a:r>
              <a:rPr lang="en-US" sz="1400" b="1" dirty="0" smtClean="0">
                <a:solidFill>
                  <a:srgbClr val="0000FF"/>
                </a:solidFill>
              </a:rPr>
              <a:t>0</a:t>
            </a:r>
            <a:r>
              <a:rPr lang="en-US" sz="1400" dirty="0" smtClean="0">
                <a:solidFill>
                  <a:srgbClr val="0000FF"/>
                </a:solidFill>
              </a:rPr>
              <a:t>, </a:t>
            </a:r>
            <a:r>
              <a:rPr lang="en-US" sz="1400" b="1" dirty="0" smtClean="0">
                <a:solidFill>
                  <a:srgbClr val="0000FF"/>
                </a:solidFill>
              </a:rPr>
              <a:t>Cluster-1</a:t>
            </a:r>
            <a:r>
              <a:rPr lang="en-US" sz="1400" dirty="0" smtClean="0">
                <a:solidFill>
                  <a:srgbClr val="0000FF"/>
                </a:solidFill>
              </a:rPr>
              <a:t>, </a:t>
            </a:r>
            <a:r>
              <a:rPr lang="en-US" sz="1200" dirty="0">
                <a:solidFill>
                  <a:srgbClr val="0000FF"/>
                </a:solidFill>
              </a:rPr>
              <a:t>and </a:t>
            </a:r>
            <a:r>
              <a:rPr lang="en-US" sz="1400" b="1" dirty="0" smtClean="0">
                <a:solidFill>
                  <a:srgbClr val="0000FF"/>
                </a:solidFill>
              </a:rPr>
              <a:t>Cluster</a:t>
            </a:r>
            <a:r>
              <a:rPr lang="en-US" sz="1400" b="1" dirty="0">
                <a:solidFill>
                  <a:srgbClr val="0000FF"/>
                </a:solidFill>
              </a:rPr>
              <a:t>-</a:t>
            </a:r>
            <a:r>
              <a:rPr lang="en-US" sz="1400" b="1" dirty="0" smtClean="0">
                <a:solidFill>
                  <a:srgbClr val="0000FF"/>
                </a:solidFill>
              </a:rPr>
              <a:t>3</a:t>
            </a:r>
            <a:r>
              <a:rPr lang="en-US" sz="1400" b="1" dirty="0">
                <a:solidFill>
                  <a:srgbClr val="0000FF"/>
                </a:solidFill>
              </a:rPr>
              <a:t> </a:t>
            </a:r>
            <a:r>
              <a:rPr lang="en-US" sz="1200" dirty="0" smtClean="0">
                <a:solidFill>
                  <a:srgbClr val="0000FF"/>
                </a:solidFill>
              </a:rPr>
              <a:t>have been selected for further analysis to get the following information:</a:t>
            </a:r>
          </a:p>
          <a:p>
            <a:endParaRPr lang="en-US" sz="1200" dirty="0">
              <a:solidFill>
                <a:srgbClr val="0000FF"/>
              </a:solidFill>
            </a:endParaRPr>
          </a:p>
          <a:p>
            <a:pPr marL="82296" indent="-82296">
              <a:buFont typeface="Arial"/>
              <a:buChar char="•"/>
            </a:pPr>
            <a:r>
              <a:rPr lang="en-US" sz="1200" dirty="0" smtClean="0">
                <a:solidFill>
                  <a:srgbClr val="0000FF"/>
                </a:solidFill>
              </a:rPr>
              <a:t>All </a:t>
            </a:r>
            <a:r>
              <a:rPr lang="en-US" sz="1200" dirty="0">
                <a:solidFill>
                  <a:srgbClr val="0000FF"/>
                </a:solidFill>
              </a:rPr>
              <a:t>the neighborhoods</a:t>
            </a:r>
          </a:p>
          <a:p>
            <a:pPr marL="82296" indent="-82296">
              <a:buFont typeface="Arial"/>
              <a:buChar char="•"/>
            </a:pPr>
            <a:r>
              <a:rPr lang="en-US" sz="1200" dirty="0" smtClean="0">
                <a:solidFill>
                  <a:srgbClr val="0000FF"/>
                </a:solidFill>
              </a:rPr>
              <a:t>Number </a:t>
            </a:r>
            <a:r>
              <a:rPr lang="en-US" sz="1200" dirty="0">
                <a:solidFill>
                  <a:srgbClr val="0000FF"/>
                </a:solidFill>
              </a:rPr>
              <a:t>and category of restaurants</a:t>
            </a:r>
          </a:p>
          <a:p>
            <a:pPr marL="82296" indent="-82296">
              <a:buFont typeface="Arial"/>
              <a:buChar char="•"/>
            </a:pPr>
            <a:r>
              <a:rPr lang="en-US" sz="1200" dirty="0" smtClean="0">
                <a:solidFill>
                  <a:srgbClr val="0000FF"/>
                </a:solidFill>
              </a:rPr>
              <a:t>Population </a:t>
            </a:r>
            <a:r>
              <a:rPr lang="en-US" sz="1200" dirty="0">
                <a:solidFill>
                  <a:srgbClr val="0000FF"/>
                </a:solidFill>
              </a:rPr>
              <a:t>base: Foot or car </a:t>
            </a:r>
            <a:r>
              <a:rPr lang="en-US" sz="1200" dirty="0" smtClean="0">
                <a:solidFill>
                  <a:srgbClr val="0000FF"/>
                </a:solidFill>
              </a:rPr>
              <a:t>traffic </a:t>
            </a:r>
          </a:p>
          <a:p>
            <a:pPr marL="82296" indent="-82296">
              <a:buFont typeface="Arial"/>
              <a:buChar char="•"/>
            </a:pPr>
            <a:r>
              <a:rPr lang="en-US" sz="1200" dirty="0" smtClean="0">
                <a:solidFill>
                  <a:srgbClr val="0000FF"/>
                </a:solidFill>
              </a:rPr>
              <a:t>Parking</a:t>
            </a:r>
            <a:endParaRPr lang="en-US" sz="1200" dirty="0">
              <a:solidFill>
                <a:srgbClr val="0000FF"/>
              </a:solidFill>
            </a:endParaRPr>
          </a:p>
          <a:p>
            <a:pPr marL="82296" indent="-82296">
              <a:buFont typeface="Arial"/>
              <a:buChar char="•"/>
            </a:pPr>
            <a:r>
              <a:rPr lang="en-US" sz="1200" dirty="0" smtClean="0">
                <a:solidFill>
                  <a:srgbClr val="0000FF"/>
                </a:solidFill>
              </a:rPr>
              <a:t>Demographical </a:t>
            </a:r>
            <a:r>
              <a:rPr lang="en-US" sz="1200" dirty="0">
                <a:solidFill>
                  <a:srgbClr val="0000FF"/>
                </a:solidFill>
              </a:rPr>
              <a:t>information such as population, housing, crime rate etc.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7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Cluster</a:t>
            </a:r>
            <a:r>
              <a:rPr lang="en-US" sz="2800" dirty="0" smtClean="0"/>
              <a:t>-0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86517"/>
            <a:ext cx="8991599" cy="46481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neighborhoods: </a:t>
            </a:r>
            <a:r>
              <a:rPr lang="en-US" sz="1400" b="1" dirty="0" smtClean="0"/>
              <a:t>20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Total number of restaurants: </a:t>
            </a:r>
            <a:r>
              <a:rPr lang="en-US" sz="1400" b="1" dirty="0" smtClean="0"/>
              <a:t>97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Unique restaurants: </a:t>
            </a:r>
            <a:r>
              <a:rPr lang="en-US" sz="1400" b="1" dirty="0" smtClean="0"/>
              <a:t>22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 with no Italian restaurants: </a:t>
            </a:r>
            <a:r>
              <a:rPr lang="en-US" sz="1400" b="1" dirty="0" smtClean="0"/>
              <a:t>13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Horizontal stack bar chart displaying number of non-Italian restaurants: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pic>
        <p:nvPicPr>
          <p:cNvPr id="4" name="Picture 3" descr="sd_cluster0_hoods_non_italian_rests_fig20_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2241" b="3603"/>
          <a:stretch/>
        </p:blipFill>
        <p:spPr>
          <a:xfrm>
            <a:off x="126540" y="2358117"/>
            <a:ext cx="6641087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9046" y="2635576"/>
            <a:ext cx="23887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Selected neighborhoods having restaurants of </a:t>
            </a:r>
            <a:r>
              <a:rPr lang="en-US" sz="1600" b="1" dirty="0" smtClean="0">
                <a:solidFill>
                  <a:srgbClr val="0000FF"/>
                </a:solidFill>
              </a:rPr>
              <a:t>4 or more</a:t>
            </a:r>
            <a:r>
              <a:rPr lang="en-US" sz="1400" dirty="0" smtClean="0">
                <a:solidFill>
                  <a:srgbClr val="0000FF"/>
                </a:solidFill>
              </a:rPr>
              <a:t> different categories:</a:t>
            </a:r>
          </a:p>
          <a:p>
            <a:endParaRPr lang="en-US" sz="1400" dirty="0" smtClean="0">
              <a:solidFill>
                <a:srgbClr val="0000FF"/>
              </a:solidFill>
            </a:endParaRP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Sorrento Valley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Mission Valley East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Mission Valley West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Cortez Hill</a:t>
            </a:r>
            <a:endParaRPr lang="en-US" sz="1400" dirty="0">
              <a:solidFill>
                <a:srgbClr val="0000FF"/>
              </a:solidFill>
            </a:endParaRPr>
          </a:p>
          <a:p>
            <a:r>
              <a:rPr lang="en-US" sz="1400" dirty="0" smtClean="0">
                <a:solidFill>
                  <a:srgbClr val="0000FF"/>
                </a:solidFill>
              </a:rPr>
              <a:t> 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46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Cluster</a:t>
            </a:r>
            <a:r>
              <a:rPr lang="en-US" sz="2800" dirty="0" smtClean="0"/>
              <a:t>-1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86517"/>
            <a:ext cx="8991599" cy="46481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neighborhoods: </a:t>
            </a:r>
            <a:r>
              <a:rPr lang="en-US" sz="1400" b="1" dirty="0" smtClean="0"/>
              <a:t>47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Total number of restaurants: </a:t>
            </a:r>
            <a:r>
              <a:rPr lang="en-US" sz="1400" b="1" dirty="0" smtClean="0"/>
              <a:t>304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Unique restaurants: </a:t>
            </a:r>
            <a:r>
              <a:rPr lang="en-US" sz="1400" b="1" dirty="0" smtClean="0"/>
              <a:t>33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 with no Italian restaurants: </a:t>
            </a:r>
            <a:r>
              <a:rPr lang="en-US" sz="1400" b="1" dirty="0" smtClean="0"/>
              <a:t>31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Horizontal stack bar chart displaying number of non-Italian restaurants: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645028" y="1332542"/>
            <a:ext cx="23887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Selected neighborhoods having restaurants of </a:t>
            </a:r>
            <a:r>
              <a:rPr lang="en-US" sz="1600" b="1" dirty="0" smtClean="0">
                <a:solidFill>
                  <a:srgbClr val="0000FF"/>
                </a:solidFill>
              </a:rPr>
              <a:t>4 or more</a:t>
            </a:r>
            <a:r>
              <a:rPr lang="en-US" sz="1400" dirty="0" smtClean="0">
                <a:solidFill>
                  <a:srgbClr val="0000FF"/>
                </a:solidFill>
              </a:rPr>
              <a:t> different categories:</a:t>
            </a:r>
          </a:p>
          <a:p>
            <a:endParaRPr lang="en-US" sz="1400" dirty="0" smtClean="0">
              <a:solidFill>
                <a:srgbClr val="0000FF"/>
              </a:solidFill>
            </a:endParaRP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Linda Vista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Logan Heights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Sherman Heights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Ronaldo Park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Gaslamp Quarter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City Heights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Chollas View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Morena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Del Mar Heights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Islenair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Serra Mesa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Del Mar Mesa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Rancho Penasquitos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Tierrasanta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6" name="Picture 5" descr="sd_cluster1_hoods_non_italian_rests_fig16_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4104" b="2321"/>
          <a:stretch/>
        </p:blipFill>
        <p:spPr>
          <a:xfrm>
            <a:off x="112204" y="2325484"/>
            <a:ext cx="6510144" cy="31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Cluster</a:t>
            </a:r>
            <a:r>
              <a:rPr lang="en-US" sz="2800" dirty="0" smtClean="0"/>
              <a:t>-3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86517"/>
            <a:ext cx="8991599" cy="464819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neighborhoods: </a:t>
            </a:r>
            <a:r>
              <a:rPr lang="en-US" sz="1400" b="1" dirty="0" smtClean="0"/>
              <a:t>9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Total number of restaurants: </a:t>
            </a:r>
            <a:r>
              <a:rPr lang="en-US" sz="1400" b="1" dirty="0" smtClean="0"/>
              <a:t>50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Unique restaurants: </a:t>
            </a:r>
            <a:r>
              <a:rPr lang="en-US" sz="1400" b="1" dirty="0" smtClean="0"/>
              <a:t>15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Number of neighborhoods with no Italian restaurants: </a:t>
            </a:r>
            <a:r>
              <a:rPr lang="en-US" sz="1400" b="1" dirty="0" smtClean="0"/>
              <a:t>7</a:t>
            </a:r>
          </a:p>
          <a:p>
            <a:pPr>
              <a:buFont typeface="Wingdings" charset="2"/>
              <a:buChar char="§"/>
            </a:pPr>
            <a:r>
              <a:rPr lang="en-US" sz="1400" dirty="0" smtClean="0"/>
              <a:t>Horizontal stack bar chart displaying number of non-Italian restaurants: </a:t>
            </a:r>
          </a:p>
          <a:p>
            <a:pPr>
              <a:buFont typeface="Wingdings" charset="2"/>
              <a:buChar char="Ø"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679046" y="2635576"/>
            <a:ext cx="23887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Selected neighborhoods having restaurants of </a:t>
            </a:r>
            <a:r>
              <a:rPr lang="en-US" sz="1600" b="1" dirty="0" smtClean="0">
                <a:solidFill>
                  <a:srgbClr val="0000FF"/>
                </a:solidFill>
              </a:rPr>
              <a:t>4 or more</a:t>
            </a:r>
            <a:r>
              <a:rPr lang="en-US" sz="1400" dirty="0" smtClean="0">
                <a:solidFill>
                  <a:srgbClr val="0000FF"/>
                </a:solidFill>
              </a:rPr>
              <a:t> different categories:</a:t>
            </a:r>
          </a:p>
          <a:p>
            <a:endParaRPr lang="en-US" sz="1400" dirty="0" smtClean="0">
              <a:solidFill>
                <a:srgbClr val="0000FF"/>
              </a:solidFill>
            </a:endParaRP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Mira Mesa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Valencia Park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Clairemont</a:t>
            </a:r>
          </a:p>
          <a:p>
            <a:pPr marL="256032" indent="-256032">
              <a:buFont typeface="+mj-lt"/>
              <a:buAutoNum type="arabicPeriod"/>
            </a:pPr>
            <a:r>
              <a:rPr lang="en-US" sz="1400" dirty="0" smtClean="0">
                <a:solidFill>
                  <a:srgbClr val="0000FF"/>
                </a:solidFill>
              </a:rPr>
              <a:t>Del Cerro</a:t>
            </a:r>
            <a:endParaRPr lang="en-US" sz="1400" dirty="0">
              <a:solidFill>
                <a:srgbClr val="0000FF"/>
              </a:solidFill>
            </a:endParaRPr>
          </a:p>
          <a:p>
            <a:r>
              <a:rPr lang="en-US" sz="1400" dirty="0" smtClean="0">
                <a:solidFill>
                  <a:srgbClr val="0000FF"/>
                </a:solidFill>
              </a:rPr>
              <a:t> 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6" name="Picture 5" descr="sd_cluster3_hoods_non_italian_rests_fig23_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4101" r="833" b="4046"/>
          <a:stretch/>
        </p:blipFill>
        <p:spPr>
          <a:xfrm>
            <a:off x="110220" y="2349192"/>
            <a:ext cx="6553200" cy="31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6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06" y="1066173"/>
            <a:ext cx="8229600" cy="40392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56205" y="1066173"/>
            <a:ext cx="87247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Introduction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Business Problem and Interest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Libraries and Modules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Data</a:t>
            </a: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Methodology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Data </a:t>
            </a:r>
            <a:r>
              <a:rPr lang="en-US" dirty="0"/>
              <a:t>Analysis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Results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Discussion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6749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Merging Demographical </a:t>
            </a:r>
            <a:r>
              <a:rPr lang="en-US" sz="2400" dirty="0" smtClean="0"/>
              <a:t>D</a:t>
            </a:r>
            <a:r>
              <a:rPr lang="en-US" sz="2400" dirty="0" smtClean="0"/>
              <a:t>ata with Clusters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397" y="975461"/>
            <a:ext cx="8924294" cy="4614807"/>
          </a:xfrm>
        </p:spPr>
        <p:txBody>
          <a:bodyPr>
            <a:normAutofit/>
          </a:bodyPr>
          <a:lstStyle/>
          <a:p>
            <a:pPr marL="256032" indent="-256032">
              <a:buFont typeface="+mj-lt"/>
              <a:buAutoNum type="arabicPeriod" startAt="8"/>
            </a:pPr>
            <a:r>
              <a:rPr lang="en-US" sz="1600" dirty="0"/>
              <a:t>Merging Demographical Data with Clusters</a:t>
            </a:r>
            <a:endParaRPr lang="en-US" sz="1600" dirty="0" smtClean="0"/>
          </a:p>
          <a:p>
            <a:pPr marL="466344" lvl="1" indent="-192024">
              <a:buFont typeface="Wingdings" charset="2"/>
              <a:buChar char="§"/>
            </a:pPr>
            <a:r>
              <a:rPr lang="en-US" sz="1400" dirty="0" smtClean="0"/>
              <a:t>Dataframe </a:t>
            </a:r>
            <a:r>
              <a:rPr lang="en-US" sz="1400" dirty="0"/>
              <a:t>with demographical data of San Diego </a:t>
            </a:r>
            <a:endParaRPr lang="en-US" sz="14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pPr marL="274320" lvl="1" indent="0">
              <a:buNone/>
            </a:pPr>
            <a:endParaRPr lang="en-US" sz="1400" dirty="0" smtClean="0"/>
          </a:p>
          <a:p>
            <a:pPr marL="466344" lvl="1" indent="-192024">
              <a:buFont typeface="Wingdings" charset="2"/>
              <a:buChar char="§"/>
            </a:pPr>
            <a:endParaRPr lang="en-US" sz="1400" dirty="0" smtClean="0"/>
          </a:p>
          <a:p>
            <a:pPr marL="466344" lvl="1" indent="-192024">
              <a:buFont typeface="Wingdings" charset="2"/>
              <a:buChar char="§"/>
            </a:pPr>
            <a:r>
              <a:rPr lang="en-US" sz="1400" dirty="0" smtClean="0"/>
              <a:t>Dataframe with a </a:t>
            </a:r>
            <a:r>
              <a:rPr lang="en-US" sz="1400" dirty="0"/>
              <a:t>new column </a:t>
            </a:r>
            <a:r>
              <a:rPr lang="en-US" sz="1400" b="1" dirty="0" smtClean="0"/>
              <a:t>Overall Rating</a:t>
            </a:r>
            <a:r>
              <a:rPr lang="en-US" sz="1400" b="1" dirty="0"/>
              <a:t> </a:t>
            </a:r>
            <a:r>
              <a:rPr lang="en-US" sz="1400" dirty="0" smtClean="0"/>
              <a:t>after </a:t>
            </a:r>
            <a:r>
              <a:rPr lang="en-US" sz="1400" dirty="0"/>
              <a:t>summing up the ratings of features </a:t>
            </a:r>
            <a:r>
              <a:rPr lang="mr-IN" sz="1400" dirty="0" smtClean="0"/>
              <a:t>–</a:t>
            </a:r>
            <a:r>
              <a:rPr lang="en-US" sz="1400" dirty="0" smtClean="0"/>
              <a:t> Diversity, Commute, Crime </a:t>
            </a:r>
            <a:r>
              <a:rPr lang="en-US" sz="1400" dirty="0"/>
              <a:t>and </a:t>
            </a:r>
            <a:r>
              <a:rPr lang="en-US" sz="1400" dirty="0" smtClean="0"/>
              <a:t>Safety, Walkable </a:t>
            </a:r>
            <a:r>
              <a:rPr lang="en-US" sz="1400" dirty="0"/>
              <a:t>to </a:t>
            </a:r>
            <a:r>
              <a:rPr lang="en-US" sz="1400" dirty="0" smtClean="0"/>
              <a:t>Restaurants, </a:t>
            </a:r>
            <a:r>
              <a:rPr lang="en-US" sz="1400" dirty="0"/>
              <a:t>and </a:t>
            </a:r>
            <a:r>
              <a:rPr lang="en-US" sz="1400" dirty="0" smtClean="0"/>
              <a:t>Parking:</a:t>
            </a:r>
            <a:endParaRPr lang="en-US" sz="1400" dirty="0"/>
          </a:p>
        </p:txBody>
      </p:sp>
      <p:pic>
        <p:nvPicPr>
          <p:cNvPr id="6" name="Picture 5" descr="sd_demographical_data_fig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363" r="833" b="29370"/>
          <a:stretch/>
        </p:blipFill>
        <p:spPr>
          <a:xfrm>
            <a:off x="295571" y="1544010"/>
            <a:ext cx="8640709" cy="1464527"/>
          </a:xfrm>
          <a:prstGeom prst="rect">
            <a:avLst/>
          </a:prstGeom>
        </p:spPr>
      </p:pic>
      <p:pic>
        <p:nvPicPr>
          <p:cNvPr id="7" name="Picture 6" descr="sd_demographical_data_overall_rating_fig2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865" r="833" b="44652"/>
          <a:stretch/>
        </p:blipFill>
        <p:spPr>
          <a:xfrm>
            <a:off x="299820" y="3774118"/>
            <a:ext cx="8670480" cy="146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7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Merging Demographical </a:t>
            </a:r>
            <a:r>
              <a:rPr lang="en-US" sz="2400" dirty="0" smtClean="0"/>
              <a:t>D</a:t>
            </a:r>
            <a:r>
              <a:rPr lang="en-US" sz="2400" dirty="0" smtClean="0"/>
              <a:t>ata with Clusters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397" y="975461"/>
            <a:ext cx="8924294" cy="4614807"/>
          </a:xfrm>
        </p:spPr>
        <p:txBody>
          <a:bodyPr>
            <a:normAutofit/>
          </a:bodyPr>
          <a:lstStyle/>
          <a:p>
            <a:pPr marL="66294" indent="-192024">
              <a:buFont typeface="Wingdings" charset="2"/>
              <a:buChar char="§"/>
            </a:pPr>
            <a:r>
              <a:rPr lang="en-US" sz="1600" dirty="0" smtClean="0"/>
              <a:t>Final dataframe </a:t>
            </a:r>
            <a:r>
              <a:rPr lang="en-US" sz="1600" dirty="0" smtClean="0"/>
              <a:t>after merging </a:t>
            </a:r>
            <a:r>
              <a:rPr lang="en-US" sz="1600" dirty="0"/>
              <a:t>demographical data </a:t>
            </a:r>
            <a:r>
              <a:rPr lang="en-US" sz="1600" dirty="0" smtClean="0"/>
              <a:t>with clusters: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pPr marL="274320" lvl="1" indent="0">
              <a:buNone/>
            </a:pPr>
            <a:endParaRPr lang="en-US" sz="1400" dirty="0" smtClean="0"/>
          </a:p>
          <a:p>
            <a:pPr marL="274320" lvl="1" indent="0">
              <a:buNone/>
            </a:pPr>
            <a:endParaRPr lang="en-US" sz="1400" dirty="0" smtClean="0"/>
          </a:p>
        </p:txBody>
      </p:sp>
      <p:pic>
        <p:nvPicPr>
          <p:cNvPr id="4" name="Picture 3" descr="result3_sd_selected_neighborhoods_fig26_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4677"/>
            <a:ext cx="8289275" cy="39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5" y="986800"/>
            <a:ext cx="4104948" cy="4490077"/>
          </a:xfrm>
        </p:spPr>
        <p:txBody>
          <a:bodyPr>
            <a:normAutofit/>
          </a:bodyPr>
          <a:lstStyle/>
          <a:p>
            <a:pPr marL="365760" indent="-274320">
              <a:buFont typeface="+mj-lt"/>
              <a:buAutoNum type="alphaUcPeriod"/>
            </a:pPr>
            <a:r>
              <a:rPr lang="en-US" sz="1800" dirty="0" smtClean="0"/>
              <a:t>List </a:t>
            </a:r>
            <a:r>
              <a:rPr lang="en-US" sz="1800" dirty="0"/>
              <a:t>of the </a:t>
            </a:r>
            <a:r>
              <a:rPr lang="en-US" sz="1800" dirty="0" smtClean="0"/>
              <a:t>selected </a:t>
            </a:r>
            <a:r>
              <a:rPr lang="en-US" sz="1800" b="1" dirty="0"/>
              <a:t>8</a:t>
            </a:r>
            <a:r>
              <a:rPr lang="en-US" sz="1800" dirty="0"/>
              <a:t> </a:t>
            </a:r>
            <a:r>
              <a:rPr lang="en-US" sz="1800" dirty="0" smtClean="0"/>
              <a:t>Neighborhoods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Clairemont 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Mira Mesa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Tierrasanta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Rancho Penasquitos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Linda Vista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Mission Valley East 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Serra Mesa 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400" b="1" dirty="0"/>
              <a:t>Mission Valley West</a:t>
            </a:r>
          </a:p>
          <a:p>
            <a:pPr marL="91440" indent="0">
              <a:buNone/>
            </a:pPr>
            <a:endParaRPr lang="en-US" sz="1800" dirty="0"/>
          </a:p>
          <a:p>
            <a:pPr marL="91440" indent="0">
              <a:buNone/>
            </a:pPr>
            <a:endParaRPr lang="en-US" sz="1800" dirty="0" smtClean="0"/>
          </a:p>
          <a:p>
            <a:pPr marL="491490" lvl="1" indent="0">
              <a:buNone/>
            </a:pPr>
            <a:endParaRPr lang="en-US" sz="1600" dirty="0" smtClean="0"/>
          </a:p>
          <a:p>
            <a:pPr marL="834390" lvl="1" indent="-342900">
              <a:buFont typeface="+mj-lt"/>
              <a:buAutoNum type="arabicPeriod"/>
            </a:pP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710184" y="1009195"/>
            <a:ext cx="6293488" cy="4490077"/>
            <a:chOff x="2710184" y="1009195"/>
            <a:chExt cx="6293488" cy="4490077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4267200" y="1009195"/>
              <a:ext cx="4736472" cy="44900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5760" indent="-274320">
                <a:buFont typeface="+mj-lt"/>
                <a:buAutoNum type="alphaUcPeriod" startAt="2"/>
              </a:pPr>
              <a:r>
                <a:rPr lang="en-US" sz="1800" dirty="0"/>
                <a:t>Bar plot -- Neighborhoods vs. Overall Rating</a:t>
              </a:r>
            </a:p>
            <a:p>
              <a:pPr marL="91440" indent="0">
                <a:buFont typeface="Arial"/>
                <a:buNone/>
              </a:pPr>
              <a:endParaRPr lang="en-US" sz="1800" dirty="0" smtClean="0"/>
            </a:p>
            <a:p>
              <a:pPr marL="91440" indent="0">
                <a:buFont typeface="Arial"/>
                <a:buNone/>
              </a:pPr>
              <a:endParaRPr lang="en-US" sz="1800" dirty="0" smtClean="0"/>
            </a:p>
            <a:p>
              <a:pPr marL="491490" lvl="1" indent="0">
                <a:buFont typeface="Arial"/>
                <a:buNone/>
              </a:pPr>
              <a:endParaRPr lang="en-US" sz="1600" dirty="0" smtClean="0"/>
            </a:p>
            <a:p>
              <a:pPr marL="834390" lvl="1" indent="-342900">
                <a:buFont typeface="+mj-lt"/>
                <a:buAutoNum type="arabicPeriod"/>
              </a:pPr>
              <a:endParaRPr lang="en-US" sz="1600" dirty="0"/>
            </a:p>
          </p:txBody>
        </p:sp>
        <p:pic>
          <p:nvPicPr>
            <p:cNvPr id="6" name="Picture 5" descr="result2_neighborhoods_vs_rating_fig26_b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2" r="6197" b="3646"/>
            <a:stretch/>
          </p:blipFill>
          <p:spPr>
            <a:xfrm>
              <a:off x="2710184" y="1417414"/>
              <a:ext cx="6180102" cy="3288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104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975178"/>
            <a:ext cx="8839201" cy="4625522"/>
          </a:xfrm>
        </p:spPr>
        <p:txBody>
          <a:bodyPr/>
          <a:lstStyle/>
          <a:p>
            <a:pPr marL="256032" indent="-256032">
              <a:buFont typeface="+mj-lt"/>
              <a:buAutoNum type="alphaUcPeriod" startAt="3"/>
            </a:pPr>
            <a:r>
              <a:rPr lang="en-US" sz="1800" dirty="0" smtClean="0"/>
              <a:t>Final dataframe combining neighborhoods cluster data and demographical data</a:t>
            </a:r>
            <a:endParaRPr lang="en-US" dirty="0"/>
          </a:p>
        </p:txBody>
      </p:sp>
      <p:pic>
        <p:nvPicPr>
          <p:cNvPr id="4" name="Picture 3" descr="result3_sd_selected_neighborhoods_fig26_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" y="1379013"/>
            <a:ext cx="8878936" cy="42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Results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28" y="964122"/>
            <a:ext cx="8973471" cy="4484178"/>
          </a:xfrm>
        </p:spPr>
        <p:txBody>
          <a:bodyPr/>
          <a:lstStyle/>
          <a:p>
            <a:pPr marL="164592" indent="-164592">
              <a:buFont typeface="+mj-lt"/>
              <a:buAutoNum type="alphaUcPeriod" startAt="4"/>
            </a:pPr>
            <a:r>
              <a:rPr lang="en-US" sz="1800" dirty="0" smtClean="0"/>
              <a:t>  Map </a:t>
            </a:r>
            <a:r>
              <a:rPr lang="en-US" sz="1800" dirty="0"/>
              <a:t>of San Diego with the selected 8 neighborhoods superimposed on top</a:t>
            </a:r>
          </a:p>
        </p:txBody>
      </p:sp>
      <p:pic>
        <p:nvPicPr>
          <p:cNvPr id="4" name="Picture 3" descr="result4_sd_map_selected_hoods_rating_fig26_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67" y="1328460"/>
            <a:ext cx="7052617" cy="42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4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Discussion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35" y="998139"/>
            <a:ext cx="8776879" cy="429730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n-US" sz="1500" b="1" dirty="0" smtClean="0"/>
              <a:t>Exploratory data analysis </a:t>
            </a:r>
            <a:r>
              <a:rPr lang="en-US" sz="1500" dirty="0" smtClean="0"/>
              <a:t>(</a:t>
            </a:r>
            <a:r>
              <a:rPr lang="en-US" sz="1500" b="1" dirty="0" smtClean="0"/>
              <a:t>EDA</a:t>
            </a:r>
            <a:r>
              <a:rPr lang="en-US" sz="1500" dirty="0" smtClean="0"/>
              <a:t>) and </a:t>
            </a:r>
            <a:r>
              <a:rPr lang="en-US" sz="1500" b="1" i="1" dirty="0" smtClean="0"/>
              <a:t>K</a:t>
            </a:r>
            <a:r>
              <a:rPr lang="en-US" sz="1500" b="1" dirty="0" smtClean="0"/>
              <a:t>-</a:t>
            </a:r>
            <a:r>
              <a:rPr lang="en-US" sz="1500" b="1" dirty="0"/>
              <a:t>means </a:t>
            </a:r>
            <a:r>
              <a:rPr lang="en-US" sz="1500" b="1" dirty="0" smtClean="0"/>
              <a:t>clustering </a:t>
            </a:r>
            <a:r>
              <a:rPr lang="en-US" sz="1500" dirty="0"/>
              <a:t>algorithm </a:t>
            </a:r>
            <a:r>
              <a:rPr lang="en-US" sz="1500" dirty="0" smtClean="0"/>
              <a:t>are used </a:t>
            </a:r>
            <a:r>
              <a:rPr lang="en-US" sz="1500" dirty="0"/>
              <a:t>in order to discover a few precise locations for opening up an </a:t>
            </a:r>
            <a:r>
              <a:rPr lang="en-US" sz="1500" b="1" dirty="0" smtClean="0"/>
              <a:t>Italian</a:t>
            </a:r>
            <a:r>
              <a:rPr lang="en-US" sz="1500" dirty="0" smtClean="0"/>
              <a:t> restaurant.</a:t>
            </a:r>
            <a:endParaRPr lang="en-US" sz="1500" dirty="0"/>
          </a:p>
          <a:p>
            <a:pPr>
              <a:buFont typeface="Wingdings" charset="2"/>
              <a:buChar char="Ø"/>
            </a:pPr>
            <a:r>
              <a:rPr lang="en-US" sz="1500" dirty="0"/>
              <a:t>For </a:t>
            </a:r>
            <a:r>
              <a:rPr lang="en-US" sz="1500" b="1" i="1" dirty="0"/>
              <a:t>K</a:t>
            </a:r>
            <a:r>
              <a:rPr lang="en-US" sz="1500" dirty="0"/>
              <a:t>-</a:t>
            </a:r>
            <a:r>
              <a:rPr lang="en-US" sz="1500" b="1" dirty="0"/>
              <a:t>means cluster </a:t>
            </a:r>
            <a:r>
              <a:rPr lang="en-US" sz="1500" dirty="0"/>
              <a:t>modeling, the optimal value of the </a:t>
            </a:r>
            <a:r>
              <a:rPr lang="en-US" sz="1500" b="1" i="1" dirty="0"/>
              <a:t>k</a:t>
            </a:r>
            <a:r>
              <a:rPr lang="en-US" sz="1500" dirty="0"/>
              <a:t> is set to </a:t>
            </a:r>
            <a:r>
              <a:rPr lang="en-US" sz="1500" b="1" dirty="0"/>
              <a:t>6</a:t>
            </a:r>
            <a:r>
              <a:rPr lang="en-US" sz="1500" dirty="0"/>
              <a:t> (k=6) using the </a:t>
            </a:r>
            <a:r>
              <a:rPr lang="en-US" sz="1500" b="1" dirty="0"/>
              <a:t>Elbow Method</a:t>
            </a:r>
            <a:r>
              <a:rPr lang="en-US" sz="1500" dirty="0"/>
              <a:t>.</a:t>
            </a:r>
          </a:p>
          <a:p>
            <a:pPr>
              <a:buFont typeface="Wingdings" charset="2"/>
              <a:buChar char="Ø"/>
            </a:pPr>
            <a:r>
              <a:rPr lang="en-US" sz="1500" dirty="0" smtClean="0"/>
              <a:t>Specific names have been assigned to </a:t>
            </a:r>
            <a:r>
              <a:rPr lang="en-US" sz="1500" dirty="0"/>
              <a:t>the </a:t>
            </a:r>
            <a:r>
              <a:rPr lang="en-US" sz="1500" b="1" dirty="0" smtClean="0"/>
              <a:t>6 </a:t>
            </a:r>
            <a:r>
              <a:rPr lang="en-US" sz="1500" b="1" dirty="0"/>
              <a:t>clusters </a:t>
            </a:r>
            <a:r>
              <a:rPr lang="en-US" sz="1500" dirty="0"/>
              <a:t>depending on the characteristics and different </a:t>
            </a:r>
            <a:r>
              <a:rPr lang="en-US" sz="1500" dirty="0" smtClean="0"/>
              <a:t>venues associated with these clusters.</a:t>
            </a:r>
          </a:p>
          <a:p>
            <a:pPr>
              <a:buFont typeface="Wingdings" charset="2"/>
              <a:buChar char="Ø"/>
            </a:pPr>
            <a:r>
              <a:rPr lang="en-US" sz="1500" b="1" dirty="0" smtClean="0"/>
              <a:t>Cluster</a:t>
            </a:r>
            <a:r>
              <a:rPr lang="en-US" sz="1500" b="1" dirty="0"/>
              <a:t>-</a:t>
            </a:r>
            <a:r>
              <a:rPr lang="en-US" sz="1500" b="1" dirty="0" smtClean="0"/>
              <a:t>0</a:t>
            </a:r>
            <a:r>
              <a:rPr lang="en-US" sz="1500" dirty="0" smtClean="0"/>
              <a:t>, </a:t>
            </a:r>
            <a:r>
              <a:rPr lang="en-US" sz="1500" b="1" dirty="0" smtClean="0"/>
              <a:t>Cluster</a:t>
            </a:r>
            <a:r>
              <a:rPr lang="en-US" sz="1500" b="1" dirty="0"/>
              <a:t>-</a:t>
            </a:r>
            <a:r>
              <a:rPr lang="en-US" sz="1500" b="1" dirty="0" smtClean="0"/>
              <a:t>1</a:t>
            </a:r>
            <a:r>
              <a:rPr lang="en-US" sz="1500" dirty="0" smtClean="0"/>
              <a:t>, </a:t>
            </a:r>
            <a:r>
              <a:rPr lang="en-US" sz="1500" dirty="0"/>
              <a:t>and </a:t>
            </a:r>
            <a:r>
              <a:rPr lang="en-US" sz="1500" b="1" dirty="0" smtClean="0"/>
              <a:t>Cluster</a:t>
            </a:r>
            <a:r>
              <a:rPr lang="en-US" sz="1500" b="1" dirty="0"/>
              <a:t>-</a:t>
            </a:r>
            <a:r>
              <a:rPr lang="en-US" sz="1500" b="1" dirty="0" smtClean="0"/>
              <a:t>3</a:t>
            </a:r>
            <a:r>
              <a:rPr lang="en-US" sz="1500" dirty="0"/>
              <a:t> </a:t>
            </a:r>
            <a:r>
              <a:rPr lang="en-US" sz="1500" dirty="0" smtClean="0"/>
              <a:t>have been selected </a:t>
            </a:r>
            <a:r>
              <a:rPr lang="en-US" sz="1500" dirty="0"/>
              <a:t>for further </a:t>
            </a:r>
            <a:r>
              <a:rPr lang="en-US" sz="1500" dirty="0" smtClean="0"/>
              <a:t>analysis. </a:t>
            </a:r>
          </a:p>
          <a:p>
            <a:pPr>
              <a:buFont typeface="Wingdings" charset="2"/>
              <a:buChar char="Ø"/>
            </a:pPr>
            <a:r>
              <a:rPr lang="en-US" sz="1500" dirty="0" smtClean="0"/>
              <a:t>Following information have been derived using </a:t>
            </a:r>
            <a:r>
              <a:rPr lang="en-US" sz="1500" b="1" dirty="0" smtClean="0"/>
              <a:t>EDA</a:t>
            </a:r>
            <a:r>
              <a:rPr lang="en-US" sz="1500" dirty="0" smtClean="0"/>
              <a:t>:  </a:t>
            </a:r>
            <a:endParaRPr lang="en-US" sz="1500" dirty="0"/>
          </a:p>
          <a:p>
            <a:pPr marL="667512" lvl="1" indent="-171450"/>
            <a:r>
              <a:rPr lang="en-US" sz="1200" dirty="0" smtClean="0"/>
              <a:t>Number </a:t>
            </a:r>
            <a:r>
              <a:rPr lang="en-US" sz="1200" dirty="0"/>
              <a:t>of neighborhoods in Cluster-0, Cluster-1, Cluster-3 are </a:t>
            </a:r>
            <a:r>
              <a:rPr lang="en-US" sz="1200" b="1" dirty="0" smtClean="0"/>
              <a:t>20</a:t>
            </a:r>
            <a:r>
              <a:rPr lang="en-US" sz="1200" dirty="0" smtClean="0"/>
              <a:t>, </a:t>
            </a:r>
            <a:r>
              <a:rPr lang="en-US" sz="1200" b="1" dirty="0" smtClean="0"/>
              <a:t>47</a:t>
            </a:r>
            <a:r>
              <a:rPr lang="en-US" sz="1200" dirty="0" smtClean="0"/>
              <a:t>, </a:t>
            </a:r>
            <a:r>
              <a:rPr lang="en-US" sz="1200" dirty="0"/>
              <a:t>and </a:t>
            </a:r>
            <a:r>
              <a:rPr lang="en-US" sz="1200" b="1" dirty="0" smtClean="0"/>
              <a:t>9</a:t>
            </a:r>
            <a:r>
              <a:rPr lang="en-US" sz="1200" dirty="0" smtClean="0"/>
              <a:t> </a:t>
            </a:r>
            <a:r>
              <a:rPr lang="en-US" sz="1200" dirty="0"/>
              <a:t>respectively.</a:t>
            </a:r>
          </a:p>
          <a:p>
            <a:pPr marL="667512" lvl="1" indent="-171450"/>
            <a:r>
              <a:rPr lang="en-US" sz="1200" dirty="0" smtClean="0"/>
              <a:t>Total number of restaurants in Cluster-0, Cluster-1, Cluster-3 are </a:t>
            </a:r>
            <a:r>
              <a:rPr lang="en-US" sz="1200" b="1" dirty="0" smtClean="0"/>
              <a:t>97</a:t>
            </a:r>
            <a:r>
              <a:rPr lang="en-US" sz="1200" dirty="0" smtClean="0"/>
              <a:t>, </a:t>
            </a:r>
            <a:r>
              <a:rPr lang="en-US" sz="1200" b="1" dirty="0" smtClean="0"/>
              <a:t>304</a:t>
            </a:r>
            <a:r>
              <a:rPr lang="en-US" sz="1200" dirty="0" smtClean="0"/>
              <a:t>, and </a:t>
            </a:r>
            <a:r>
              <a:rPr lang="en-US" sz="1200" b="1" dirty="0" smtClean="0"/>
              <a:t>50</a:t>
            </a:r>
            <a:r>
              <a:rPr lang="en-US" sz="1200" dirty="0" smtClean="0"/>
              <a:t> respectively.</a:t>
            </a:r>
          </a:p>
          <a:p>
            <a:pPr marL="667512" lvl="1" indent="-171450"/>
            <a:r>
              <a:rPr lang="en-US" sz="1200" dirty="0" smtClean="0"/>
              <a:t>Number </a:t>
            </a:r>
            <a:r>
              <a:rPr lang="en-US" sz="1200" dirty="0"/>
              <a:t>of unique restaurants category in Cluster-0, Cluster-1, Cluster-3 are </a:t>
            </a:r>
            <a:r>
              <a:rPr lang="en-US" sz="1200" b="1" dirty="0" smtClean="0"/>
              <a:t>22</a:t>
            </a:r>
            <a:r>
              <a:rPr lang="en-US" sz="1200" dirty="0" smtClean="0"/>
              <a:t>, </a:t>
            </a:r>
            <a:r>
              <a:rPr lang="en-US" sz="1200" b="1" dirty="0" smtClean="0"/>
              <a:t>33</a:t>
            </a:r>
            <a:r>
              <a:rPr lang="en-US" sz="1200" dirty="0" smtClean="0"/>
              <a:t>, </a:t>
            </a:r>
            <a:r>
              <a:rPr lang="en-US" sz="1200" dirty="0"/>
              <a:t>and </a:t>
            </a:r>
            <a:r>
              <a:rPr lang="en-US" sz="1200" b="1" dirty="0" smtClean="0"/>
              <a:t>15</a:t>
            </a:r>
            <a:r>
              <a:rPr lang="en-US" sz="1200" dirty="0" smtClean="0"/>
              <a:t> </a:t>
            </a:r>
            <a:r>
              <a:rPr lang="en-US" sz="1200" dirty="0"/>
              <a:t>respectively </a:t>
            </a:r>
          </a:p>
          <a:p>
            <a:pPr marL="667512" lvl="1" indent="-171450"/>
            <a:r>
              <a:rPr lang="en-US" sz="1200" dirty="0"/>
              <a:t>Number of neighborhoods with no Italian restaurants in Cluster-0, Cluster-1, Cluster-3 are </a:t>
            </a:r>
            <a:r>
              <a:rPr lang="en-US" sz="1200" b="1" dirty="0" smtClean="0"/>
              <a:t>13</a:t>
            </a:r>
            <a:r>
              <a:rPr lang="en-US" sz="1200" dirty="0" smtClean="0"/>
              <a:t>, </a:t>
            </a:r>
            <a:r>
              <a:rPr lang="en-US" sz="1200" b="1" dirty="0" smtClean="0"/>
              <a:t>31</a:t>
            </a:r>
            <a:r>
              <a:rPr lang="en-US" sz="1200" dirty="0" smtClean="0"/>
              <a:t>, </a:t>
            </a:r>
            <a:r>
              <a:rPr lang="en-US" sz="1200" dirty="0"/>
              <a:t>and </a:t>
            </a:r>
            <a:r>
              <a:rPr lang="en-US" sz="1200" b="1" dirty="0" smtClean="0"/>
              <a:t>7</a:t>
            </a:r>
            <a:r>
              <a:rPr lang="en-US" sz="1200" dirty="0" smtClean="0"/>
              <a:t> </a:t>
            </a:r>
            <a:r>
              <a:rPr lang="en-US" sz="1200" dirty="0"/>
              <a:t>respectively. </a:t>
            </a:r>
            <a:endParaRPr lang="en-US" sz="1100" dirty="0"/>
          </a:p>
          <a:p>
            <a:pPr>
              <a:buFont typeface="Wingdings" charset="2"/>
              <a:buChar char="Ø"/>
            </a:pPr>
            <a:r>
              <a:rPr lang="en-US" sz="1500" dirty="0" smtClean="0"/>
              <a:t>Finally, following </a:t>
            </a:r>
            <a:r>
              <a:rPr lang="en-US" sz="1500" b="1" dirty="0" smtClean="0"/>
              <a:t>8</a:t>
            </a:r>
            <a:r>
              <a:rPr lang="en-US" sz="1500" dirty="0" smtClean="0"/>
              <a:t> neighborhoods have been selected based: 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Clairemont 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Mira Mesa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Tierrasanta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Rancho Penasquitos</a:t>
            </a:r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Linda Vista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Mission </a:t>
            </a:r>
            <a:r>
              <a:rPr lang="en-US" sz="1300" b="1" dirty="0"/>
              <a:t>Valley </a:t>
            </a:r>
            <a:r>
              <a:rPr lang="en-US" sz="1300" b="1" dirty="0" smtClean="0"/>
              <a:t>East 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Serra Mesa </a:t>
            </a:r>
            <a:endParaRPr lang="en-US" sz="1300" b="1" dirty="0"/>
          </a:p>
          <a:p>
            <a:pPr marL="749808" lvl="1" indent="-256032">
              <a:buFont typeface="+mj-lt"/>
              <a:buAutoNum type="arabicPeriod"/>
            </a:pPr>
            <a:r>
              <a:rPr lang="en-US" sz="1300" b="1" dirty="0" smtClean="0"/>
              <a:t>Mission </a:t>
            </a:r>
            <a:r>
              <a:rPr lang="en-US" sz="1300" b="1" dirty="0"/>
              <a:t>Valley </a:t>
            </a:r>
            <a:r>
              <a:rPr lang="en-US" sz="1300" b="1" dirty="0" smtClean="0"/>
              <a:t>West</a:t>
            </a:r>
            <a:endParaRPr lang="en-US" sz="1300" b="1" dirty="0"/>
          </a:p>
          <a:p>
            <a:pPr>
              <a:buFont typeface="Wingdings" charset="2"/>
              <a:buChar char="Ø"/>
            </a:pPr>
            <a:endParaRPr lang="en-US" sz="1600" dirty="0" smtClean="0"/>
          </a:p>
          <a:p>
            <a:pPr>
              <a:buFont typeface="Wingdings" charset="2"/>
              <a:buChar char="Ø"/>
            </a:pPr>
            <a:endParaRPr lang="en-US" sz="1600" dirty="0" smtClean="0"/>
          </a:p>
          <a:p>
            <a:pPr>
              <a:buFont typeface="Wingdings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2549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143" y="1043495"/>
            <a:ext cx="8433076" cy="4229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Objective of this project was to discover a few promising neighborhoods of San Diego with having no </a:t>
            </a:r>
            <a:r>
              <a:rPr lang="en-US" sz="1400" dirty="0" smtClean="0"/>
              <a:t>Italian </a:t>
            </a:r>
            <a:r>
              <a:rPr lang="en-US" sz="1400" dirty="0"/>
              <a:t>restaurants in the vicinity so that the </a:t>
            </a:r>
            <a:r>
              <a:rPr lang="en-US" sz="1400" dirty="0" smtClean="0"/>
              <a:t>stakeholders </a:t>
            </a:r>
            <a:r>
              <a:rPr lang="en-US" sz="1400" dirty="0"/>
              <a:t>-- more specifically, the </a:t>
            </a:r>
            <a:r>
              <a:rPr lang="en-US" sz="1400" dirty="0" smtClean="0"/>
              <a:t>restaurant entrepreneurs </a:t>
            </a:r>
            <a:r>
              <a:rPr lang="en-US" sz="1400" dirty="0"/>
              <a:t>can select a optimal location for opening up a new </a:t>
            </a:r>
            <a:r>
              <a:rPr lang="en-US" sz="1400" dirty="0" smtClean="0"/>
              <a:t>Italian Restaurant.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By using </a:t>
            </a:r>
            <a:r>
              <a:rPr lang="en-US" sz="1400" b="1" dirty="0"/>
              <a:t>Foursquare API</a:t>
            </a:r>
            <a:r>
              <a:rPr lang="en-US" sz="1400" dirty="0"/>
              <a:t>, basic </a:t>
            </a:r>
            <a:r>
              <a:rPr lang="en-US" sz="1400" b="1" dirty="0" smtClean="0"/>
              <a:t>exploratory data analysis</a:t>
            </a:r>
            <a:r>
              <a:rPr lang="en-US" sz="1400" dirty="0" smtClean="0"/>
              <a:t>, </a:t>
            </a:r>
            <a:r>
              <a:rPr lang="en-US" sz="1400" dirty="0"/>
              <a:t>and </a:t>
            </a:r>
            <a:r>
              <a:rPr lang="en-US" sz="1400" b="1" i="1" dirty="0" smtClean="0"/>
              <a:t>K</a:t>
            </a:r>
            <a:r>
              <a:rPr lang="en-US" sz="1400" b="1" dirty="0" smtClean="0"/>
              <a:t>-</a:t>
            </a:r>
            <a:r>
              <a:rPr lang="en-US" sz="1400" b="1" dirty="0"/>
              <a:t>means </a:t>
            </a:r>
            <a:r>
              <a:rPr lang="en-US" sz="1400" b="1" dirty="0" smtClean="0"/>
              <a:t>clustering </a:t>
            </a:r>
            <a:r>
              <a:rPr lang="en-US" sz="1400" dirty="0"/>
              <a:t>algorithm, </a:t>
            </a:r>
            <a:r>
              <a:rPr lang="en-US" sz="1400" dirty="0" smtClean="0"/>
              <a:t>some </a:t>
            </a:r>
            <a:r>
              <a:rPr lang="en-US" sz="1400" dirty="0"/>
              <a:t>neighborhoods </a:t>
            </a:r>
            <a:r>
              <a:rPr lang="en-US" sz="1400" dirty="0" smtClean="0"/>
              <a:t>from </a:t>
            </a:r>
            <a:r>
              <a:rPr lang="en-US" sz="1400" dirty="0"/>
              <a:t>three selected clusters </a:t>
            </a:r>
            <a:r>
              <a:rPr lang="en-US" sz="1400" dirty="0" smtClean="0"/>
              <a:t>have been identified. </a:t>
            </a:r>
            <a:r>
              <a:rPr lang="en-US" sz="1400" dirty="0"/>
              <a:t>Then, </a:t>
            </a:r>
            <a:r>
              <a:rPr lang="en-US" sz="1400" dirty="0" smtClean="0"/>
              <a:t>these neighborhoods are explored to </a:t>
            </a:r>
            <a:r>
              <a:rPr lang="en-US" sz="1400" dirty="0"/>
              <a:t>find out the locations which satisfy some basic requirements of this project. </a:t>
            </a:r>
            <a:r>
              <a:rPr lang="en-US" sz="1400" dirty="0" smtClean="0"/>
              <a:t>Finally, </a:t>
            </a:r>
            <a:r>
              <a:rPr lang="en-US" sz="1400" b="1" dirty="0" smtClean="0"/>
              <a:t>demographical </a:t>
            </a:r>
            <a:r>
              <a:rPr lang="en-US" sz="1400" b="1" dirty="0"/>
              <a:t>information </a:t>
            </a:r>
            <a:r>
              <a:rPr lang="en-US" sz="1400" dirty="0"/>
              <a:t>of San Diego </a:t>
            </a:r>
            <a:r>
              <a:rPr lang="en-US" sz="1400" dirty="0" smtClean="0"/>
              <a:t>has been merged with </a:t>
            </a:r>
            <a:r>
              <a:rPr lang="en-US" sz="1400" dirty="0"/>
              <a:t>these </a:t>
            </a:r>
            <a:r>
              <a:rPr lang="en-US" sz="1400" dirty="0" smtClean="0"/>
              <a:t>selected </a:t>
            </a:r>
            <a:r>
              <a:rPr lang="en-US" sz="1400" dirty="0"/>
              <a:t>neighborhoods to find more precise locations for an Italian restaurant. </a:t>
            </a: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Final decision on optimal restaurant location will be made by stakeholders based on specific characteristics and locations of these neighborhoods.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04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380" y="4610100"/>
            <a:ext cx="8963298" cy="7030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52500"/>
            <a:ext cx="8810898" cy="4660446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1600" dirty="0"/>
              <a:t>California's second largest city and the United </a:t>
            </a:r>
            <a:r>
              <a:rPr lang="en-US" sz="1600" dirty="0" smtClean="0"/>
              <a:t>States’ </a:t>
            </a:r>
            <a:r>
              <a:rPr lang="en-US" sz="1600" dirty="0"/>
              <a:t>eighth largest, San Diego boasts a citywide population of nearly 1.3 million residents and more than 3 million residents countywide. </a:t>
            </a:r>
            <a:endParaRPr lang="en-US" sz="1600" dirty="0" smtClean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San </a:t>
            </a:r>
            <a:r>
              <a:rPr lang="en-US" sz="1600" dirty="0"/>
              <a:t>Diego is renowned for its idyllic climate, 70 miles of pristine beaches and a dazzling array of world-class family </a:t>
            </a:r>
            <a:r>
              <a:rPr lang="en-US" sz="1600" dirty="0" smtClean="0"/>
              <a:t>attractions  including </a:t>
            </a:r>
            <a:r>
              <a:rPr lang="en-US" sz="1600" dirty="0"/>
              <a:t>the world-famous San Diego Zoo and San Diego Zoo Safari Park, SeaWorld San </a:t>
            </a:r>
            <a:r>
              <a:rPr lang="en-US" sz="1600" dirty="0" smtClean="0"/>
              <a:t>Diego, </a:t>
            </a:r>
            <a:r>
              <a:rPr lang="en-US" sz="1600" dirty="0"/>
              <a:t>and LEGOLAND California. </a:t>
            </a:r>
            <a:endParaRPr lang="en-US" sz="1600" dirty="0" smtClean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The </a:t>
            </a:r>
            <a:r>
              <a:rPr lang="en-US" sz="1600" dirty="0"/>
              <a:t>sunny weather makes San Diego a hot spot for vacationers of all ages from around the world. 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The city </a:t>
            </a:r>
            <a:r>
              <a:rPr lang="en-US" sz="1600" dirty="0"/>
              <a:t>is not only about tourism and beach </a:t>
            </a:r>
            <a:r>
              <a:rPr lang="en-US" sz="1600" dirty="0" smtClean="0"/>
              <a:t>holidays, but also a good destination for plenty </a:t>
            </a:r>
            <a:r>
              <a:rPr lang="en-US" sz="1600" dirty="0"/>
              <a:t>of qualified </a:t>
            </a:r>
            <a:r>
              <a:rPr lang="en-US" sz="1600" dirty="0" smtClean="0"/>
              <a:t>employees</a:t>
            </a:r>
            <a:r>
              <a:rPr lang="en-US" sz="1600" dirty="0"/>
              <a:t> </a:t>
            </a:r>
            <a:r>
              <a:rPr lang="en-US" sz="1600" dirty="0" smtClean="0"/>
              <a:t>and </a:t>
            </a:r>
            <a:r>
              <a:rPr lang="en-US" sz="1600" dirty="0" smtClean="0"/>
              <a:t>entrepreneurs to </a:t>
            </a:r>
            <a:r>
              <a:rPr lang="en-US" sz="1600" dirty="0"/>
              <a:t>start a business. </a:t>
            </a:r>
            <a:endParaRPr lang="en-US" sz="1600" dirty="0" smtClean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In terms of economy</a:t>
            </a:r>
            <a:r>
              <a:rPr lang="en-US" sz="1600" dirty="0" smtClean="0"/>
              <a:t>, San Diego, having GDP of over $250 million, made it to the top 20 major cities in the United States.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Business </a:t>
            </a:r>
            <a:r>
              <a:rPr lang="en-US" sz="1600" dirty="0"/>
              <a:t>owners often consider San Diego city as a good destination for moving and expanding their business because of housing and low cost of doing business as compared to Los Angeles and San Francisco areas. </a:t>
            </a: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The </a:t>
            </a:r>
            <a:r>
              <a:rPr lang="en-US" sz="1600" dirty="0">
                <a:solidFill>
                  <a:srgbClr val="FFFFFF"/>
                </a:solidFill>
              </a:rPr>
              <a:t>objective of the project is to find a </a:t>
            </a:r>
            <a:r>
              <a:rPr lang="en-US" sz="1600" dirty="0" smtClean="0">
                <a:solidFill>
                  <a:srgbClr val="FFFFFF"/>
                </a:solidFill>
              </a:rPr>
              <a:t>right </a:t>
            </a:r>
            <a:r>
              <a:rPr lang="en-US" sz="1600" dirty="0">
                <a:solidFill>
                  <a:srgbClr val="FFFFFF"/>
                </a:solidFill>
              </a:rPr>
              <a:t>location for opening up an Italian restaurant </a:t>
            </a:r>
            <a:r>
              <a:rPr lang="en-US" sz="1600" dirty="0" smtClean="0">
                <a:solidFill>
                  <a:srgbClr val="FFFFFF"/>
                </a:solidFill>
              </a:rPr>
              <a:t>in </a:t>
            </a:r>
            <a:r>
              <a:rPr lang="en-US" sz="1600" dirty="0" smtClean="0">
                <a:solidFill>
                  <a:srgbClr val="FFFFFF"/>
                </a:solidFill>
              </a:rPr>
              <a:t>San Diego.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33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426" y="3730625"/>
            <a:ext cx="8557812" cy="9411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dirty="0">
                <a:latin typeface="+mj-lt"/>
              </a:rPr>
              <a:t>B</a:t>
            </a:r>
            <a:r>
              <a:rPr lang="en-US" sz="2800" dirty="0" smtClean="0">
                <a:latin typeface="+mj-lt"/>
              </a:rPr>
              <a:t>usiness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+mj-lt"/>
              </a:rPr>
              <a:t>Problem and Interest</a:t>
            </a:r>
            <a:endParaRPr lang="en-US" sz="2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426" y="1066173"/>
            <a:ext cx="8557812" cy="450141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Business </a:t>
            </a:r>
            <a:r>
              <a:rPr lang="en-US" b="1" dirty="0" smtClean="0"/>
              <a:t>Problem</a:t>
            </a:r>
            <a:r>
              <a:rPr lang="en-US" dirty="0" smtClean="0"/>
              <a:t>:</a:t>
            </a:r>
            <a:endParaRPr lang="en-US" b="1" dirty="0" smtClean="0"/>
          </a:p>
          <a:p>
            <a:pPr>
              <a:buFont typeface="Wingdings" charset="2"/>
              <a:buChar char="Ø"/>
            </a:pPr>
            <a:r>
              <a:rPr lang="en-US" sz="2500" dirty="0" smtClean="0"/>
              <a:t>As </a:t>
            </a:r>
            <a:r>
              <a:rPr lang="en-US" sz="2500" b="1" dirty="0" smtClean="0"/>
              <a:t>San Diego </a:t>
            </a:r>
            <a:r>
              <a:rPr lang="en-US" sz="2500" dirty="0" smtClean="0"/>
              <a:t>receives </a:t>
            </a:r>
            <a:r>
              <a:rPr lang="en-US" sz="2500" dirty="0"/>
              <a:t>people from all around the world, and people love to try new food, we will try to find an adequate location for opening up an </a:t>
            </a:r>
            <a:r>
              <a:rPr lang="en-US" sz="2500" dirty="0" smtClean="0"/>
              <a:t>Italian Restaurant</a:t>
            </a:r>
            <a:r>
              <a:rPr lang="en-US" sz="2500" dirty="0"/>
              <a:t> </a:t>
            </a:r>
            <a:r>
              <a:rPr lang="en-US" sz="2500" dirty="0" smtClean="0"/>
              <a:t>in San Diego.</a:t>
            </a:r>
          </a:p>
          <a:p>
            <a:pPr>
              <a:buFont typeface="Wingdings" charset="2"/>
              <a:buChar char="Ø"/>
            </a:pPr>
            <a:r>
              <a:rPr lang="en-US" sz="2500" dirty="0" smtClean="0"/>
              <a:t>Finding </a:t>
            </a:r>
            <a:r>
              <a:rPr lang="en-US" sz="2500" dirty="0"/>
              <a:t>a proper location for a restaurant is crucial for business success. Hence, to select the right location for the restaurant, we will consider following elements</a:t>
            </a:r>
            <a:r>
              <a:rPr lang="en-US" sz="2500" dirty="0" smtClean="0"/>
              <a:t>:</a:t>
            </a:r>
          </a:p>
          <a:p>
            <a:pPr lvl="1"/>
            <a:r>
              <a:rPr lang="en-US" sz="2500" dirty="0" smtClean="0"/>
              <a:t>Know </a:t>
            </a:r>
            <a:r>
              <a:rPr lang="en-US" sz="2500" dirty="0"/>
              <a:t>the </a:t>
            </a:r>
            <a:r>
              <a:rPr lang="en-US" sz="2500" dirty="0" smtClean="0"/>
              <a:t>neighborhood, </a:t>
            </a:r>
            <a:r>
              <a:rPr lang="en-US" sz="2500" dirty="0"/>
              <a:t>specifically, who else is doing business in the neighborhood </a:t>
            </a:r>
          </a:p>
          <a:p>
            <a:pPr lvl="1"/>
            <a:r>
              <a:rPr lang="en-US" sz="2500" dirty="0" smtClean="0"/>
              <a:t>Find </a:t>
            </a:r>
            <a:r>
              <a:rPr lang="en-US" sz="2500" dirty="0"/>
              <a:t>a place which is not crowded with similar restaurants in </a:t>
            </a:r>
            <a:r>
              <a:rPr lang="en-US" sz="2500" dirty="0" smtClean="0"/>
              <a:t>vicinity</a:t>
            </a:r>
          </a:p>
          <a:p>
            <a:pPr lvl="1"/>
            <a:r>
              <a:rPr lang="en-US" sz="2500" dirty="0" smtClean="0"/>
              <a:t>Accessibility </a:t>
            </a:r>
            <a:r>
              <a:rPr lang="en-US" sz="2500" dirty="0"/>
              <a:t>and </a:t>
            </a:r>
            <a:r>
              <a:rPr lang="en-US" sz="2500" dirty="0" smtClean="0"/>
              <a:t>visibility of </a:t>
            </a:r>
            <a:r>
              <a:rPr lang="en-US" sz="2500" dirty="0"/>
              <a:t>the location</a:t>
            </a:r>
          </a:p>
          <a:p>
            <a:pPr lvl="1"/>
            <a:r>
              <a:rPr lang="en-US" sz="2500" dirty="0" smtClean="0"/>
              <a:t>Population base to </a:t>
            </a:r>
            <a:r>
              <a:rPr lang="en-US" sz="2500" dirty="0"/>
              <a:t>know the foot traffic or car traffic in the area to support the business</a:t>
            </a:r>
          </a:p>
          <a:p>
            <a:pPr lvl="1"/>
            <a:r>
              <a:rPr lang="en-US" sz="2500" dirty="0" smtClean="0"/>
              <a:t>Parking for </a:t>
            </a:r>
            <a:r>
              <a:rPr lang="en-US" sz="2500" dirty="0"/>
              <a:t>the customers, and </a:t>
            </a:r>
          </a:p>
          <a:p>
            <a:pPr lvl="1"/>
            <a:r>
              <a:rPr lang="en-US" sz="2500" dirty="0" smtClean="0"/>
              <a:t>Low </a:t>
            </a:r>
            <a:r>
              <a:rPr lang="en-US" sz="2500" dirty="0"/>
              <a:t>crime </a:t>
            </a:r>
            <a:r>
              <a:rPr lang="en-US" sz="2500" dirty="0" smtClean="0"/>
              <a:t>rate in </a:t>
            </a:r>
            <a:r>
              <a:rPr lang="en-US" sz="2500" dirty="0"/>
              <a:t>the area as high crime rates can make potential customers uncomfortable to visit the restaurant due to fears over public safety.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900" dirty="0">
                <a:solidFill>
                  <a:srgbClr val="FFFFFF"/>
                </a:solidFill>
              </a:rPr>
              <a:t>Our objective is to discover </a:t>
            </a:r>
            <a:r>
              <a:rPr lang="en-US" sz="2900" dirty="0">
                <a:solidFill>
                  <a:srgbClr val="FFFFFF"/>
                </a:solidFill>
              </a:rPr>
              <a:t> </a:t>
            </a:r>
            <a:r>
              <a:rPr lang="en-US" sz="2900" dirty="0" smtClean="0">
                <a:solidFill>
                  <a:srgbClr val="FFFFFF"/>
                </a:solidFill>
              </a:rPr>
              <a:t>a </a:t>
            </a:r>
            <a:r>
              <a:rPr lang="en-US" sz="2900" dirty="0">
                <a:solidFill>
                  <a:srgbClr val="FFFFFF"/>
                </a:solidFill>
              </a:rPr>
              <a:t>few most </a:t>
            </a:r>
            <a:r>
              <a:rPr lang="en-US" sz="2900" dirty="0" smtClean="0">
                <a:solidFill>
                  <a:srgbClr val="FFFFFF"/>
                </a:solidFill>
              </a:rPr>
              <a:t>promising </a:t>
            </a:r>
            <a:r>
              <a:rPr lang="en-US" sz="2900" dirty="0" smtClean="0">
                <a:solidFill>
                  <a:srgbClr val="FFFFFF"/>
                </a:solidFill>
              </a:rPr>
              <a:t>neighborhoods  </a:t>
            </a:r>
            <a:r>
              <a:rPr lang="en-US" sz="2900" dirty="0">
                <a:solidFill>
                  <a:srgbClr val="FFFFFF"/>
                </a:solidFill>
              </a:rPr>
              <a:t>based on above-mentioned criteria using data science skills, and present them with statistics so that the stakeholders can select the precise location for their restaurant</a:t>
            </a:r>
            <a:r>
              <a:rPr lang="en-US" sz="2900" dirty="0" smtClean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Interest</a:t>
            </a:r>
            <a:r>
              <a:rPr lang="en-US" dirty="0" smtClean="0"/>
              <a:t>:</a:t>
            </a:r>
          </a:p>
          <a:p>
            <a:pPr>
              <a:buFont typeface="Wingdings" charset="2"/>
              <a:buChar char="Ø"/>
            </a:pPr>
            <a:r>
              <a:rPr lang="en-US" sz="2500" dirty="0"/>
              <a:t>Our </a:t>
            </a:r>
            <a:r>
              <a:rPr lang="en-US" sz="2500" b="1" dirty="0"/>
              <a:t>target stakeholders </a:t>
            </a:r>
            <a:r>
              <a:rPr lang="en-US" sz="2500" dirty="0"/>
              <a:t>are the </a:t>
            </a:r>
            <a:r>
              <a:rPr lang="en-US" sz="2500" b="1" dirty="0" smtClean="0"/>
              <a:t>restaurant entrepreneurs </a:t>
            </a:r>
            <a:r>
              <a:rPr lang="en-US" sz="2500" dirty="0"/>
              <a:t>who would be interested in starting a restaurant in San Diego, California</a:t>
            </a:r>
            <a:endParaRPr lang="en-US" sz="25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8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Libraries and Modules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58394"/>
              </p:ext>
            </p:extLst>
          </p:nvPr>
        </p:nvGraphicFramePr>
        <p:xfrm>
          <a:off x="272144" y="1020536"/>
          <a:ext cx="8595448" cy="433542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64877"/>
                <a:gridCol w="4048251"/>
                <a:gridCol w="1122624"/>
                <a:gridCol w="1859696"/>
              </a:tblGrid>
              <a:tr h="4195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Libraries and Modules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Description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Doc Link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Installation Link</a:t>
                      </a:r>
                      <a:endParaRPr lang="en-US" sz="1600" b="1" dirty="0"/>
                    </a:p>
                  </a:txBody>
                  <a:tcPr/>
                </a:tc>
              </a:tr>
              <a:tr h="31324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Numpy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Library to handle data in a vectorized manner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2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3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29482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Pandas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Library for data analysis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4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5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0616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Json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Library to handle json 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6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6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273504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Requests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Library to handle URL requests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7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7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2883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Scikit-learn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Machine learning library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8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9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Folium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Python Map rendering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0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1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29482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Geopy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Library to locate the coordinates of addresses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2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2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0616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Plotly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Plotting library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3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4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Matplotlib.cm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Plotting library</a:t>
                      </a:r>
                      <a:r>
                        <a:rPr lang="en-US" sz="1400" baseline="0" dirty="0" smtClean="0"/>
                        <a:t> for colormap handling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5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6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Matplotlib.colors</a:t>
                      </a:r>
                      <a:endParaRPr 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Plotting library for colormap</a:t>
                      </a:r>
                      <a:r>
                        <a:rPr lang="en-US" sz="1400" baseline="0" dirty="0" smtClean="0"/>
                        <a:t> visualization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7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6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Matplotlib.pyplot</a:t>
                      </a:r>
                      <a:endParaRPr 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Plotting library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8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6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Matplotlib.image</a:t>
                      </a:r>
                      <a:endParaRPr 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 library for image plotting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9"/>
                        </a:rPr>
                        <a:t>Doc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hlinkClick r:id="rId16"/>
                        </a:rPr>
                        <a:t>Installation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04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860" y="1009478"/>
            <a:ext cx="8229600" cy="4331327"/>
          </a:xfrm>
        </p:spPr>
        <p:txBody>
          <a:bodyPr>
            <a:noAutofit/>
          </a:bodyPr>
          <a:lstStyle/>
          <a:p>
            <a:pPr>
              <a:buFont typeface="Arial"/>
              <a:buAutoNum type="arabicPeriod"/>
            </a:pPr>
            <a:r>
              <a:rPr lang="en-US" sz="1600" b="1" dirty="0" smtClean="0"/>
              <a:t>San Diego neighborhoods data </a:t>
            </a:r>
            <a:r>
              <a:rPr lang="en-US" sz="1600" dirty="0" smtClean="0"/>
              <a:t>has been collected from </a:t>
            </a:r>
            <a:r>
              <a:rPr lang="en-US" sz="1600" dirty="0" smtClean="0"/>
              <a:t>W</a:t>
            </a:r>
            <a:r>
              <a:rPr lang="en-US" sz="1600" dirty="0"/>
              <a:t>ikipedia uisng </a:t>
            </a:r>
            <a:r>
              <a:rPr lang="en-US" sz="1600" b="1" dirty="0"/>
              <a:t>BeautifulSoup</a:t>
            </a:r>
            <a:r>
              <a:rPr lang="en-US" sz="1600" dirty="0"/>
              <a:t> library and processed the data in order to use this in this </a:t>
            </a:r>
            <a:r>
              <a:rPr lang="en-US" sz="1600" dirty="0" smtClean="0"/>
              <a:t>project.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>
                <a:hlinkClick r:id="rId2"/>
              </a:rPr>
              <a:t>https://en.wikipedia.org/wiki/Template:Neighborhoods_of_San_Diego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2. The </a:t>
            </a:r>
            <a:r>
              <a:rPr lang="en-US" sz="1600" b="1" dirty="0"/>
              <a:t>geographical coordinates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en-US" sz="1600" b="1" dirty="0"/>
              <a:t>latitude</a:t>
            </a:r>
            <a:r>
              <a:rPr lang="en-US" sz="1600" dirty="0"/>
              <a:t> and </a:t>
            </a:r>
            <a:r>
              <a:rPr lang="en-US" sz="1600" b="1" dirty="0"/>
              <a:t>longitude</a:t>
            </a:r>
            <a:r>
              <a:rPr lang="en-US" sz="1600" dirty="0"/>
              <a:t> of San Diego and other addresses of </a:t>
            </a:r>
            <a:r>
              <a:rPr lang="en-US" sz="1600" dirty="0" smtClean="0"/>
              <a:t>interest have been obtained using python </a:t>
            </a:r>
            <a:r>
              <a:rPr lang="en-US" sz="1600" b="1" dirty="0" smtClean="0"/>
              <a:t>geopy</a:t>
            </a:r>
            <a:r>
              <a:rPr lang="en-US" sz="1600" dirty="0" smtClean="0"/>
              <a:t> library.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3</a:t>
            </a:r>
            <a:r>
              <a:rPr lang="en-US" sz="1600" dirty="0"/>
              <a:t>. </a:t>
            </a:r>
            <a:r>
              <a:rPr lang="en-US" sz="1600" dirty="0" smtClean="0"/>
              <a:t>Most </a:t>
            </a:r>
            <a:r>
              <a:rPr lang="en-US" sz="1600" dirty="0"/>
              <a:t>common </a:t>
            </a:r>
            <a:r>
              <a:rPr lang="en-US" sz="1600" b="1" dirty="0"/>
              <a:t>venues</a:t>
            </a:r>
            <a:r>
              <a:rPr lang="en-US" sz="1600" dirty="0"/>
              <a:t> of all the Neighborhoods </a:t>
            </a:r>
            <a:r>
              <a:rPr lang="en-US" sz="1600" dirty="0" smtClean="0"/>
              <a:t>of </a:t>
            </a:r>
            <a:r>
              <a:rPr lang="en-US" sz="1600" dirty="0"/>
              <a:t>San </a:t>
            </a:r>
            <a:r>
              <a:rPr lang="en-US" sz="1600" dirty="0" smtClean="0"/>
              <a:t>Diego have been collected using </a:t>
            </a:r>
            <a:r>
              <a:rPr lang="en-US" sz="1600" b="1" dirty="0" smtClean="0"/>
              <a:t>Foursquare </a:t>
            </a:r>
            <a:r>
              <a:rPr lang="en-US" sz="1600" b="1" dirty="0" smtClean="0"/>
              <a:t>API</a:t>
            </a:r>
            <a:r>
              <a:rPr lang="en-US" sz="1600" dirty="0" smtClean="0"/>
              <a:t>.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4. The</a:t>
            </a:r>
            <a:r>
              <a:rPr lang="en-US" sz="1600" dirty="0" smtClean="0"/>
              <a:t> </a:t>
            </a:r>
            <a:r>
              <a:rPr lang="en-US" sz="1600" b="1" dirty="0" smtClean="0"/>
              <a:t>demographical information </a:t>
            </a:r>
            <a:r>
              <a:rPr lang="en-US" sz="1600" dirty="0" smtClean="0"/>
              <a:t>as </a:t>
            </a:r>
            <a:r>
              <a:rPr lang="en-US" sz="1600" dirty="0"/>
              <a:t>well as </a:t>
            </a:r>
            <a:r>
              <a:rPr lang="en-US" sz="1600" b="1" dirty="0"/>
              <a:t>property facts </a:t>
            </a:r>
            <a:r>
              <a:rPr lang="en-US" sz="1600" dirty="0"/>
              <a:t>data such as </a:t>
            </a:r>
            <a:r>
              <a:rPr lang="en-US" sz="1600" dirty="0" smtClean="0"/>
              <a:t>p</a:t>
            </a:r>
            <a:r>
              <a:rPr lang="en-US" sz="1600" dirty="0" smtClean="0"/>
              <a:t>opulation, median </a:t>
            </a:r>
            <a:r>
              <a:rPr lang="en-US" sz="1600" dirty="0"/>
              <a:t>h</a:t>
            </a:r>
            <a:r>
              <a:rPr lang="en-US" sz="1600" dirty="0" smtClean="0"/>
              <a:t>ome </a:t>
            </a:r>
            <a:r>
              <a:rPr lang="en-US" sz="1600" dirty="0" smtClean="0"/>
              <a:t>v</a:t>
            </a:r>
            <a:r>
              <a:rPr lang="en-US" sz="1600" dirty="0" smtClean="0"/>
              <a:t>alue, median </a:t>
            </a:r>
            <a:r>
              <a:rPr lang="en-US" sz="1600" dirty="0" smtClean="0"/>
              <a:t>r</a:t>
            </a:r>
            <a:r>
              <a:rPr lang="en-US" sz="1600" dirty="0" smtClean="0"/>
              <a:t>ent, median </a:t>
            </a:r>
            <a:r>
              <a:rPr lang="en-US" sz="1600" dirty="0"/>
              <a:t>h</a:t>
            </a:r>
            <a:r>
              <a:rPr lang="en-US" sz="1600" dirty="0" smtClean="0"/>
              <a:t>ousehold </a:t>
            </a:r>
            <a:r>
              <a:rPr lang="en-US" sz="1600" dirty="0" smtClean="0"/>
              <a:t>i</a:t>
            </a:r>
            <a:r>
              <a:rPr lang="en-US" sz="1600" dirty="0" smtClean="0"/>
              <a:t>ncome, diversity, cost </a:t>
            </a:r>
            <a:r>
              <a:rPr lang="en-US" sz="1600" dirty="0"/>
              <a:t>of </a:t>
            </a:r>
            <a:r>
              <a:rPr lang="en-US" sz="1600" dirty="0" smtClean="0"/>
              <a:t>Living, commute, parking, </a:t>
            </a:r>
            <a:r>
              <a:rPr lang="en-US" sz="1600" dirty="0"/>
              <a:t>w</a:t>
            </a:r>
            <a:r>
              <a:rPr lang="en-US" sz="1600" dirty="0" smtClean="0"/>
              <a:t>alkable </a:t>
            </a:r>
            <a:r>
              <a:rPr lang="en-US" sz="1600" dirty="0"/>
              <a:t>to </a:t>
            </a:r>
            <a:r>
              <a:rPr lang="en-US" sz="1600" dirty="0" smtClean="0"/>
              <a:t>restaurants, </a:t>
            </a:r>
            <a:r>
              <a:rPr lang="en-US" sz="1600" dirty="0"/>
              <a:t>and </a:t>
            </a:r>
            <a:r>
              <a:rPr lang="en-US" sz="1600" dirty="0"/>
              <a:t>c</a:t>
            </a:r>
            <a:r>
              <a:rPr lang="en-US" sz="1600" dirty="0" smtClean="0"/>
              <a:t>rime </a:t>
            </a:r>
            <a:r>
              <a:rPr lang="en-US" sz="1600" dirty="0"/>
              <a:t>and </a:t>
            </a:r>
            <a:r>
              <a:rPr lang="en-US" sz="1600" dirty="0" smtClean="0"/>
              <a:t>safety </a:t>
            </a:r>
            <a:r>
              <a:rPr lang="en-US" sz="1600" dirty="0"/>
              <a:t>for each </a:t>
            </a:r>
            <a:r>
              <a:rPr lang="en-US" sz="1600" dirty="0" smtClean="0"/>
              <a:t>neighborhood from </a:t>
            </a:r>
            <a:r>
              <a:rPr lang="en-US" sz="1600" dirty="0"/>
              <a:t>below </a:t>
            </a:r>
            <a:r>
              <a:rPr lang="en-US" sz="1600" dirty="0" smtClean="0"/>
              <a:t>websites:</a:t>
            </a:r>
            <a:endParaRPr lang="en-US" sz="1600" dirty="0"/>
          </a:p>
          <a:p>
            <a:pPr lvl="1">
              <a:buFont typeface="+mj-lt"/>
              <a:buAutoNum type="arabicPeriod"/>
            </a:pP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://www.niche.com/places-to-live/c/san-diego-county-ca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</a:p>
          <a:p>
            <a:pPr lvl="1">
              <a:buFont typeface="+mj-lt"/>
              <a:buAutoNum type="arabicPeriod"/>
            </a:pP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://www.trulia.com/CA/San_Diego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888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Methodology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1" y="1066173"/>
            <a:ext cx="8961490" cy="4263291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1600" dirty="0" smtClean="0"/>
              <a:t>Python </a:t>
            </a:r>
            <a:r>
              <a:rPr lang="en-US" sz="1600" b="1" dirty="0" smtClean="0"/>
              <a:t>geopy</a:t>
            </a:r>
            <a:r>
              <a:rPr lang="en-US" sz="1600" dirty="0" smtClean="0"/>
              <a:t> library </a:t>
            </a:r>
            <a:r>
              <a:rPr lang="en-US" sz="1600" dirty="0" smtClean="0"/>
              <a:t>has been used </a:t>
            </a:r>
            <a:r>
              <a:rPr lang="en-US" sz="1600" dirty="0" smtClean="0"/>
              <a:t>to </a:t>
            </a:r>
            <a:r>
              <a:rPr lang="en-US" sz="1600" dirty="0"/>
              <a:t>obtain the </a:t>
            </a:r>
            <a:r>
              <a:rPr lang="en-US" sz="1600" dirty="0" smtClean="0"/>
              <a:t>geographical </a:t>
            </a:r>
            <a:r>
              <a:rPr lang="en-US" sz="1600" dirty="0"/>
              <a:t>coordinates of San </a:t>
            </a:r>
            <a:r>
              <a:rPr lang="en-US" sz="1600" dirty="0" smtClean="0"/>
              <a:t>Diego.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T</a:t>
            </a:r>
            <a:r>
              <a:rPr lang="en-US" sz="1600" dirty="0" smtClean="0"/>
              <a:t>he </a:t>
            </a:r>
            <a:r>
              <a:rPr lang="en-US" sz="1600" b="1" dirty="0" smtClean="0"/>
              <a:t>Foursquare API </a:t>
            </a:r>
            <a:r>
              <a:rPr lang="en-US" sz="1600" dirty="0" smtClean="0"/>
              <a:t>has been to segment </a:t>
            </a:r>
            <a:r>
              <a:rPr lang="en-US" sz="1600" dirty="0"/>
              <a:t>and explore the neighborhoods as well as the latitude and </a:t>
            </a:r>
            <a:r>
              <a:rPr lang="en-US" sz="1600" dirty="0" smtClean="0"/>
              <a:t>longitude </a:t>
            </a:r>
            <a:r>
              <a:rPr lang="en-US" sz="1600" dirty="0"/>
              <a:t>coordinates of each neighborhood. For this, </a:t>
            </a:r>
            <a:r>
              <a:rPr lang="en-US" sz="1600" dirty="0" smtClean="0"/>
              <a:t>limit is set as </a:t>
            </a:r>
            <a:r>
              <a:rPr lang="en-US" sz="1600" dirty="0"/>
              <a:t>100 and the radius 1000 meter for each neighborhood from their given latitude and longitude </a:t>
            </a:r>
            <a:r>
              <a:rPr lang="en-US" sz="1600" dirty="0" smtClean="0"/>
              <a:t>information. 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Python </a:t>
            </a:r>
            <a:r>
              <a:rPr lang="en-US" sz="1600" b="1" dirty="0" smtClean="0"/>
              <a:t>folium</a:t>
            </a:r>
            <a:r>
              <a:rPr lang="en-US" sz="1600" dirty="0" smtClean="0"/>
              <a:t> library is used  </a:t>
            </a:r>
            <a:r>
              <a:rPr lang="en-US" sz="1600" dirty="0"/>
              <a:t>to visualize the </a:t>
            </a:r>
            <a:r>
              <a:rPr lang="en-US" sz="1600" dirty="0" smtClean="0"/>
              <a:t>map of San </a:t>
            </a:r>
            <a:r>
              <a:rPr lang="en-US" sz="1600" dirty="0"/>
              <a:t>Diego with neighborhoods superimposed on top.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b="1" dirty="0" smtClean="0"/>
              <a:t>explore</a:t>
            </a:r>
            <a:r>
              <a:rPr lang="en-US" sz="1600" dirty="0" smtClean="0"/>
              <a:t> </a:t>
            </a:r>
            <a:r>
              <a:rPr lang="en-US" sz="1600" dirty="0"/>
              <a:t>function to get the most common venue categories in each neighborhood and then used this feature to group the neighborhoods into clusters with the help of </a:t>
            </a:r>
            <a:r>
              <a:rPr lang="en-US" sz="1600" b="1" i="1" dirty="0" smtClean="0"/>
              <a:t>K</a:t>
            </a:r>
            <a:r>
              <a:rPr lang="en-US" sz="1600" dirty="0" smtClean="0"/>
              <a:t>-</a:t>
            </a:r>
            <a:r>
              <a:rPr lang="en-US" sz="1600" b="1" dirty="0"/>
              <a:t>means </a:t>
            </a:r>
            <a:r>
              <a:rPr lang="en-US" sz="1600" b="1" dirty="0" smtClean="0"/>
              <a:t>clustering </a:t>
            </a:r>
            <a:r>
              <a:rPr lang="en-US" sz="1600" dirty="0"/>
              <a:t>algorithm. </a:t>
            </a:r>
            <a:endParaRPr lang="en-US" sz="1600" dirty="0" smtClean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For </a:t>
            </a:r>
            <a:r>
              <a:rPr lang="en-US" sz="1600" b="1" i="1" dirty="0"/>
              <a:t>K</a:t>
            </a:r>
            <a:r>
              <a:rPr lang="en-US" sz="1600" dirty="0"/>
              <a:t>-</a:t>
            </a:r>
            <a:r>
              <a:rPr lang="en-US" sz="1600" b="1" dirty="0"/>
              <a:t>means </a:t>
            </a:r>
            <a:r>
              <a:rPr lang="en-US" sz="1600" b="1" dirty="0" smtClean="0"/>
              <a:t>cluster </a:t>
            </a:r>
            <a:r>
              <a:rPr lang="en-US" sz="1600" dirty="0" smtClean="0"/>
              <a:t>modeling, the </a:t>
            </a:r>
            <a:r>
              <a:rPr lang="en-US" sz="1600" dirty="0"/>
              <a:t>optimal value of the </a:t>
            </a:r>
            <a:r>
              <a:rPr lang="en-US" sz="1600" b="1" i="1" dirty="0" smtClean="0"/>
              <a:t>k</a:t>
            </a:r>
            <a:r>
              <a:rPr lang="en-US" sz="1600" dirty="0"/>
              <a:t> </a:t>
            </a:r>
            <a:r>
              <a:rPr lang="en-US" sz="1600" dirty="0" smtClean="0"/>
              <a:t>is set to </a:t>
            </a:r>
            <a:r>
              <a:rPr lang="en-US" sz="1600" b="1" dirty="0" smtClean="0"/>
              <a:t>6</a:t>
            </a:r>
            <a:r>
              <a:rPr lang="en-US" sz="1600" dirty="0" smtClean="0"/>
              <a:t> (k=6) using the </a:t>
            </a:r>
            <a:r>
              <a:rPr lang="en-US" sz="1600" b="1" dirty="0" smtClean="0"/>
              <a:t>Elbow Method</a:t>
            </a:r>
            <a:r>
              <a:rPr lang="en-US" sz="1600" dirty="0" smtClean="0"/>
              <a:t>.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Python </a:t>
            </a:r>
            <a:r>
              <a:rPr lang="en-US" sz="1600" b="1" dirty="0"/>
              <a:t>f</a:t>
            </a:r>
            <a:r>
              <a:rPr lang="en-US" sz="1600" b="1" dirty="0" smtClean="0"/>
              <a:t>olium</a:t>
            </a:r>
            <a:r>
              <a:rPr lang="en-US" sz="1600" dirty="0"/>
              <a:t> library is used  </a:t>
            </a:r>
            <a:r>
              <a:rPr lang="en-US" sz="1600" dirty="0"/>
              <a:t>to visualize the neighborhoods </a:t>
            </a:r>
            <a:r>
              <a:rPr lang="en-US" sz="1600" dirty="0" smtClean="0"/>
              <a:t>of</a:t>
            </a:r>
            <a:r>
              <a:rPr lang="en-US" sz="1600" dirty="0" smtClean="0"/>
              <a:t> </a:t>
            </a:r>
            <a:r>
              <a:rPr lang="en-US" sz="1600" dirty="0"/>
              <a:t>San Diego and their emerging clusters.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b="1" dirty="0"/>
              <a:t>demographical </a:t>
            </a:r>
            <a:r>
              <a:rPr lang="en-US" sz="1600" dirty="0"/>
              <a:t>as well as </a:t>
            </a:r>
            <a:r>
              <a:rPr lang="en-US" sz="1600" b="1" dirty="0" smtClean="0"/>
              <a:t>property facts</a:t>
            </a:r>
            <a:r>
              <a:rPr lang="en-US" sz="1600" dirty="0" smtClean="0"/>
              <a:t> </a:t>
            </a:r>
            <a:r>
              <a:rPr lang="en-US" sz="1600" dirty="0"/>
              <a:t>data about San Diego </a:t>
            </a:r>
            <a:r>
              <a:rPr lang="en-US" sz="1600" dirty="0" smtClean="0"/>
              <a:t>neighborhoods have been collected and processed to set the overall rating based </a:t>
            </a:r>
            <a:r>
              <a:rPr lang="en-US" sz="1600" dirty="0"/>
              <a:t>on these data, and merge them with related clusters of </a:t>
            </a:r>
            <a:r>
              <a:rPr lang="en-US" sz="1600" dirty="0" smtClean="0"/>
              <a:t>neighborhoods to select the final locations.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600" dirty="0" smtClean="0"/>
              <a:t>Finally, t</a:t>
            </a:r>
            <a:r>
              <a:rPr lang="en-US" sz="1600" dirty="0" smtClean="0"/>
              <a:t>he </a:t>
            </a:r>
            <a:r>
              <a:rPr lang="en-US" sz="1600" b="1" dirty="0" smtClean="0"/>
              <a:t>folium</a:t>
            </a:r>
            <a:r>
              <a:rPr lang="en-US" sz="1600" dirty="0" smtClean="0"/>
              <a:t> </a:t>
            </a:r>
            <a:r>
              <a:rPr lang="en-US" sz="1600" dirty="0"/>
              <a:t>library </a:t>
            </a:r>
            <a:r>
              <a:rPr lang="en-US" sz="1600" dirty="0" smtClean="0"/>
              <a:t>is used to </a:t>
            </a:r>
            <a:r>
              <a:rPr lang="en-US" sz="1600" dirty="0"/>
              <a:t>visualize </a:t>
            </a:r>
            <a:r>
              <a:rPr lang="en-US" sz="1600" b="1" dirty="0"/>
              <a:t>final selected </a:t>
            </a:r>
            <a:r>
              <a:rPr lang="en-US" sz="1600" b="1" dirty="0" smtClean="0"/>
              <a:t>neighborhoods </a:t>
            </a:r>
            <a:r>
              <a:rPr lang="en-US" sz="1600" dirty="0"/>
              <a:t>for opening up a </a:t>
            </a:r>
            <a:r>
              <a:rPr lang="en-US" sz="1600" b="1" dirty="0" smtClean="0"/>
              <a:t>Italian restaurant</a:t>
            </a:r>
            <a:r>
              <a:rPr lang="en-US" sz="1600" dirty="0" smtClean="0"/>
              <a:t> </a:t>
            </a:r>
            <a:r>
              <a:rPr lang="en-US" sz="1600" dirty="0"/>
              <a:t>based on the </a:t>
            </a:r>
            <a:r>
              <a:rPr lang="en-US" sz="1600" dirty="0" smtClean="0"/>
              <a:t>criteria mentioned in business problem section.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184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</a:t>
            </a:r>
            <a:r>
              <a:rPr lang="en-US" sz="2800" dirty="0" smtClean="0"/>
              <a:t>Analysis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6173"/>
            <a:ext cx="8851272" cy="4528327"/>
          </a:xfrm>
        </p:spPr>
        <p:txBody>
          <a:bodyPr>
            <a:normAutofit/>
          </a:bodyPr>
          <a:lstStyle/>
          <a:p>
            <a:pPr marL="100584" lvl="1" indent="-256032">
              <a:buFont typeface="+mj-lt"/>
              <a:buAutoNum type="arabicPeriod"/>
            </a:pPr>
            <a:r>
              <a:rPr lang="en-US" sz="1600" dirty="0" smtClean="0"/>
              <a:t> Dataframe containing San Diego neighborhoods</a:t>
            </a:r>
            <a:r>
              <a:rPr lang="en-US" sz="1600" dirty="0"/>
              <a:t> </a:t>
            </a:r>
            <a:r>
              <a:rPr lang="en-US" sz="1600" dirty="0" smtClean="0"/>
              <a:t>and geographical coordinates -- latitude and longitude of each </a:t>
            </a:r>
            <a:r>
              <a:rPr lang="en-US" sz="1600" dirty="0"/>
              <a:t>neighborhood</a:t>
            </a:r>
            <a:endParaRPr lang="en-US" sz="1600" dirty="0"/>
          </a:p>
        </p:txBody>
      </p:sp>
      <p:pic>
        <p:nvPicPr>
          <p:cNvPr id="4" name="Picture 3" descr="sd_hoods_lat_lng_fig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739900"/>
            <a:ext cx="3695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5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Map </a:t>
            </a:r>
            <a:r>
              <a:rPr lang="en-US" sz="2800" dirty="0"/>
              <a:t>of San Diego </a:t>
            </a:r>
            <a:r>
              <a:rPr lang="en-US" sz="2800" dirty="0" smtClean="0"/>
              <a:t>using Folium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55" y="1066173"/>
            <a:ext cx="8799558" cy="4039227"/>
          </a:xfrm>
        </p:spPr>
        <p:txBody>
          <a:bodyPr>
            <a:normAutofit/>
          </a:bodyPr>
          <a:lstStyle/>
          <a:p>
            <a:pPr marL="164592" indent="-256032">
              <a:buFont typeface="+mj-lt"/>
              <a:buAutoNum type="arabicPeriod" startAt="2"/>
            </a:pPr>
            <a:r>
              <a:rPr lang="en-US" sz="1600" dirty="0" smtClean="0"/>
              <a:t>Map of </a:t>
            </a:r>
            <a:r>
              <a:rPr lang="en-US" sz="1600" dirty="0"/>
              <a:t>San Diego with neighborhoods superimposed on top</a:t>
            </a:r>
            <a:endParaRPr lang="en-US" sz="1600" dirty="0"/>
          </a:p>
        </p:txBody>
      </p:sp>
      <p:pic>
        <p:nvPicPr>
          <p:cNvPr id="4" name="Picture 3" descr="sd_map_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"/>
          <a:stretch/>
        </p:blipFill>
        <p:spPr>
          <a:xfrm>
            <a:off x="1099951" y="1485899"/>
            <a:ext cx="6912069" cy="41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87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140593</TotalTime>
  <Words>2081</Words>
  <Application>Microsoft Macintosh PowerPoint</Application>
  <PresentationFormat>On-screen Show (16:10)</PresentationFormat>
  <Paragraphs>311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Custom Design</vt:lpstr>
      <vt:lpstr>Capstone Project – The Battle of Neighborhoods </vt:lpstr>
      <vt:lpstr>Outline</vt:lpstr>
      <vt:lpstr>Introduction</vt:lpstr>
      <vt:lpstr>Business Problem and Interest</vt:lpstr>
      <vt:lpstr>Libraries and Modules</vt:lpstr>
      <vt:lpstr>Data</vt:lpstr>
      <vt:lpstr>Methodology</vt:lpstr>
      <vt:lpstr>Data Analysis</vt:lpstr>
      <vt:lpstr>Map of San Diego using Folium</vt:lpstr>
      <vt:lpstr>Explore San Diego Neighborhoods</vt:lpstr>
      <vt:lpstr>Number of Venues in each Neighborhood</vt:lpstr>
      <vt:lpstr>Analyze Each Neighborhood</vt:lpstr>
      <vt:lpstr>Modeling using K-means Clustering</vt:lpstr>
      <vt:lpstr> Modeling using K-means Clustering</vt:lpstr>
      <vt:lpstr> Modeling using K-means Clustering</vt:lpstr>
      <vt:lpstr>Explore Clusters</vt:lpstr>
      <vt:lpstr>Cluster-0</vt:lpstr>
      <vt:lpstr>Cluster-1</vt:lpstr>
      <vt:lpstr>Cluster-3</vt:lpstr>
      <vt:lpstr>Merging Demographical Data with Clusters</vt:lpstr>
      <vt:lpstr>Merging Demographical Data with Clusters</vt:lpstr>
      <vt:lpstr>Results</vt:lpstr>
      <vt:lpstr>Results</vt:lpstr>
      <vt:lpstr>Results</vt:lpstr>
      <vt:lpstr>Discussion</vt:lpstr>
      <vt:lpstr>Conclusion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Partially-Forgetful Memories</dc:title>
  <dc:subject/>
  <dc:creator>Majid Shoushtari</dc:creator>
  <cp:keywords>Approximate Computing</cp:keywords>
  <dc:description/>
  <cp:lastModifiedBy>ss ss</cp:lastModifiedBy>
  <cp:revision>3379</cp:revision>
  <dcterms:created xsi:type="dcterms:W3CDTF">2012-09-25T05:53:19Z</dcterms:created>
  <dcterms:modified xsi:type="dcterms:W3CDTF">2021-02-09T23:29:14Z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37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38</vt:i4>
  </property>
</Properties>
</file>